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grandir Narrow" charset="1" panose="00000506000000000000"/>
      <p:regular r:id="rId26"/>
    </p:embeddedFont>
    <p:embeddedFont>
      <p:font typeface="TT Norms" charset="1" panose="02000503030000020003"/>
      <p:regular r:id="rId27"/>
    </p:embeddedFont>
    <p:embeddedFont>
      <p:font typeface="TT Norms Bold" charset="1" panose="0200080303000002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4434"/>
        </a:solidFill>
      </p:bgPr>
    </p:bg>
    <p:spTree>
      <p:nvGrpSpPr>
        <p:cNvPr id="1" name=""/>
        <p:cNvGrpSpPr/>
        <p:nvPr/>
      </p:nvGrpSpPr>
      <p:grpSpPr>
        <a:xfrm>
          <a:off x="0" y="0"/>
          <a:ext cx="0" cy="0"/>
          <a:chOff x="0" y="0"/>
          <a:chExt cx="0" cy="0"/>
        </a:xfrm>
      </p:grpSpPr>
      <p:sp>
        <p:nvSpPr>
          <p:cNvPr name="TextBox 2" id="2"/>
          <p:cNvSpPr txBox="true"/>
          <p:nvPr/>
        </p:nvSpPr>
        <p:spPr>
          <a:xfrm rot="0">
            <a:off x="713496" y="6319051"/>
            <a:ext cx="16545804" cy="2939249"/>
          </a:xfrm>
          <a:prstGeom prst="rect">
            <a:avLst/>
          </a:prstGeom>
        </p:spPr>
        <p:txBody>
          <a:bodyPr anchor="t" rtlCol="false" tIns="0" lIns="0" bIns="0" rIns="0">
            <a:spAutoFit/>
          </a:bodyPr>
          <a:lstStyle/>
          <a:p>
            <a:pPr algn="l">
              <a:lnSpc>
                <a:spcPts val="10190"/>
              </a:lnSpc>
            </a:pPr>
            <a:r>
              <a:rPr lang="en-US" sz="10190" spc="-509">
                <a:solidFill>
                  <a:srgbClr val="FCF3D4"/>
                </a:solidFill>
                <a:latin typeface="Agrandir Narrow"/>
                <a:ea typeface="Agrandir Narrow"/>
                <a:cs typeface="Agrandir Narrow"/>
                <a:sym typeface="Agrandir Narrow"/>
              </a:rPr>
              <a:t>A platform to create, manage, and join events with ease.</a:t>
            </a:r>
          </a:p>
        </p:txBody>
      </p:sp>
      <p:grpSp>
        <p:nvGrpSpPr>
          <p:cNvPr name="Group 3" id="3"/>
          <p:cNvGrpSpPr/>
          <p:nvPr/>
        </p:nvGrpSpPr>
        <p:grpSpPr>
          <a:xfrm rot="0">
            <a:off x="8023048" y="-2418740"/>
            <a:ext cx="14491190" cy="9872062"/>
            <a:chOff x="0" y="0"/>
            <a:chExt cx="19321586" cy="13162750"/>
          </a:xfrm>
        </p:grpSpPr>
        <p:sp>
          <p:nvSpPr>
            <p:cNvPr name="Freeform 4" id="4"/>
            <p:cNvSpPr/>
            <p:nvPr/>
          </p:nvSpPr>
          <p:spPr>
            <a:xfrm flipH="false" flipV="false" rot="0">
              <a:off x="0" y="0"/>
              <a:ext cx="8965545" cy="7889680"/>
            </a:xfrm>
            <a:custGeom>
              <a:avLst/>
              <a:gdLst/>
              <a:ahLst/>
              <a:cxnLst/>
              <a:rect r="r" b="b" t="t" l="l"/>
              <a:pathLst>
                <a:path h="7889680" w="8965545">
                  <a:moveTo>
                    <a:pt x="0" y="0"/>
                  </a:moveTo>
                  <a:lnTo>
                    <a:pt x="8965545" y="0"/>
                  </a:lnTo>
                  <a:lnTo>
                    <a:pt x="8965545" y="7889680"/>
                  </a:lnTo>
                  <a:lnTo>
                    <a:pt x="0" y="7889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9337228">
              <a:off x="9127417" y="3774432"/>
              <a:ext cx="8965545" cy="7889680"/>
            </a:xfrm>
            <a:custGeom>
              <a:avLst/>
              <a:gdLst/>
              <a:ahLst/>
              <a:cxnLst/>
              <a:rect r="r" b="b" t="t" l="l"/>
              <a:pathLst>
                <a:path h="7889680" w="8965545">
                  <a:moveTo>
                    <a:pt x="0" y="0"/>
                  </a:moveTo>
                  <a:lnTo>
                    <a:pt x="8965546" y="0"/>
                  </a:lnTo>
                  <a:lnTo>
                    <a:pt x="8965546" y="7889680"/>
                  </a:lnTo>
                  <a:lnTo>
                    <a:pt x="0" y="7889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34012">
              <a:off x="2343806" y="1145178"/>
              <a:ext cx="11817508" cy="11108458"/>
            </a:xfrm>
            <a:custGeom>
              <a:avLst/>
              <a:gdLst/>
              <a:ahLst/>
              <a:cxnLst/>
              <a:rect r="r" b="b" t="t" l="l"/>
              <a:pathLst>
                <a:path h="11108458" w="11817508">
                  <a:moveTo>
                    <a:pt x="0" y="0"/>
                  </a:moveTo>
                  <a:lnTo>
                    <a:pt x="11817509" y="0"/>
                  </a:lnTo>
                  <a:lnTo>
                    <a:pt x="11817509" y="11108458"/>
                  </a:lnTo>
                  <a:lnTo>
                    <a:pt x="0" y="11108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713496" y="2412517"/>
            <a:ext cx="4539410" cy="4465078"/>
          </a:xfrm>
          <a:prstGeom prst="rect">
            <a:avLst/>
          </a:prstGeom>
        </p:spPr>
        <p:txBody>
          <a:bodyPr anchor="t" rtlCol="false" tIns="0" lIns="0" bIns="0" rIns="0">
            <a:spAutoFit/>
          </a:bodyPr>
          <a:lstStyle/>
          <a:p>
            <a:pPr algn="just">
              <a:lnSpc>
                <a:spcPts val="10790"/>
              </a:lnSpc>
            </a:pPr>
            <a:r>
              <a:rPr lang="en-US" sz="10790" spc="-539">
                <a:solidFill>
                  <a:srgbClr val="FCF3D4"/>
                </a:solidFill>
                <a:latin typeface="Agrandir Narrow"/>
                <a:ea typeface="Agrandir Narrow"/>
                <a:cs typeface="Agrandir Narrow"/>
                <a:sym typeface="Agrandir Narrow"/>
              </a:rPr>
              <a:t>             Eventa </a:t>
            </a:r>
          </a:p>
          <a:p>
            <a:pPr algn="just">
              <a:lnSpc>
                <a:spcPts val="1079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374202" y="3379514"/>
            <a:ext cx="3678065" cy="6041174"/>
          </a:xfrm>
          <a:custGeom>
            <a:avLst/>
            <a:gdLst/>
            <a:ahLst/>
            <a:cxnLst/>
            <a:rect r="r" b="b" t="t" l="l"/>
            <a:pathLst>
              <a:path h="6041174" w="3678065">
                <a:moveTo>
                  <a:pt x="0" y="0"/>
                </a:moveTo>
                <a:lnTo>
                  <a:pt x="3678065" y="0"/>
                </a:lnTo>
                <a:lnTo>
                  <a:pt x="3678065" y="6041174"/>
                </a:lnTo>
                <a:lnTo>
                  <a:pt x="0" y="6041174"/>
                </a:lnTo>
                <a:lnTo>
                  <a:pt x="0" y="0"/>
                </a:lnTo>
                <a:close/>
              </a:path>
            </a:pathLst>
          </a:custGeom>
          <a:blipFill>
            <a:blip r:embed="rId2"/>
            <a:stretch>
              <a:fillRect l="0" t="0" r="0" b="0"/>
            </a:stretch>
          </a:blipFill>
        </p:spPr>
      </p:sp>
      <p:sp>
        <p:nvSpPr>
          <p:cNvPr name="Freeform 3" id="3"/>
          <p:cNvSpPr/>
          <p:nvPr/>
        </p:nvSpPr>
        <p:spPr>
          <a:xfrm flipH="false" flipV="false" rot="0">
            <a:off x="9144000" y="3353107"/>
            <a:ext cx="7352371" cy="6067581"/>
          </a:xfrm>
          <a:custGeom>
            <a:avLst/>
            <a:gdLst/>
            <a:ahLst/>
            <a:cxnLst/>
            <a:rect r="r" b="b" t="t" l="l"/>
            <a:pathLst>
              <a:path h="6067581" w="7352371">
                <a:moveTo>
                  <a:pt x="0" y="0"/>
                </a:moveTo>
                <a:lnTo>
                  <a:pt x="7352371" y="0"/>
                </a:lnTo>
                <a:lnTo>
                  <a:pt x="7352371" y="6067581"/>
                </a:lnTo>
                <a:lnTo>
                  <a:pt x="0" y="6067581"/>
                </a:lnTo>
                <a:lnTo>
                  <a:pt x="0" y="0"/>
                </a:lnTo>
                <a:close/>
              </a:path>
            </a:pathLst>
          </a:custGeom>
          <a:blipFill>
            <a:blip r:embed="rId3"/>
            <a:stretch>
              <a:fillRect l="0" t="0" r="0" b="0"/>
            </a:stretch>
          </a:blipFill>
        </p:spPr>
      </p:sp>
      <p:sp>
        <p:nvSpPr>
          <p:cNvPr name="TextBox 4" id="4"/>
          <p:cNvSpPr txBox="true"/>
          <p:nvPr/>
        </p:nvSpPr>
        <p:spPr>
          <a:xfrm rot="0">
            <a:off x="5016418" y="391536"/>
            <a:ext cx="8255163" cy="3300436"/>
          </a:xfrm>
          <a:prstGeom prst="rect">
            <a:avLst/>
          </a:prstGeom>
        </p:spPr>
        <p:txBody>
          <a:bodyPr anchor="t" rtlCol="false" tIns="0" lIns="0" bIns="0" rIns="0">
            <a:spAutoFit/>
          </a:bodyPr>
          <a:lstStyle/>
          <a:p>
            <a:pPr algn="ctr">
              <a:lnSpc>
                <a:spcPts val="11418"/>
              </a:lnSpc>
            </a:pPr>
            <a:r>
              <a:rPr lang="en-US" sz="11418" spc="-570">
                <a:solidFill>
                  <a:srgbClr val="201E21"/>
                </a:solidFill>
                <a:latin typeface="Agrandir Narrow"/>
                <a:ea typeface="Agrandir Narrow"/>
                <a:cs typeface="Agrandir Narrow"/>
                <a:sym typeface="Agrandir Narrow"/>
              </a:rPr>
              <a:t>Authentication Sc</a:t>
            </a:r>
            <a:r>
              <a:rPr lang="en-US" sz="11418" spc="-570">
                <a:solidFill>
                  <a:srgbClr val="201E21"/>
                </a:solidFill>
                <a:latin typeface="Agrandir Narrow"/>
                <a:ea typeface="Agrandir Narrow"/>
                <a:cs typeface="Agrandir Narrow"/>
                <a:sym typeface="Agrandir Narrow"/>
              </a:rPr>
              <a:t>reens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509718" y="2378776"/>
            <a:ext cx="13268565" cy="6219640"/>
          </a:xfrm>
          <a:custGeom>
            <a:avLst/>
            <a:gdLst/>
            <a:ahLst/>
            <a:cxnLst/>
            <a:rect r="r" b="b" t="t" l="l"/>
            <a:pathLst>
              <a:path h="6219640" w="13268565">
                <a:moveTo>
                  <a:pt x="0" y="0"/>
                </a:moveTo>
                <a:lnTo>
                  <a:pt x="13268564" y="0"/>
                </a:lnTo>
                <a:lnTo>
                  <a:pt x="13268564" y="6219640"/>
                </a:lnTo>
                <a:lnTo>
                  <a:pt x="0" y="6219640"/>
                </a:lnTo>
                <a:lnTo>
                  <a:pt x="0" y="0"/>
                </a:lnTo>
                <a:close/>
              </a:path>
            </a:pathLst>
          </a:custGeom>
          <a:blipFill>
            <a:blip r:embed="rId2"/>
            <a:stretch>
              <a:fillRect l="0" t="0" r="0" b="0"/>
            </a:stretch>
          </a:blipFill>
        </p:spPr>
      </p:sp>
      <p:sp>
        <p:nvSpPr>
          <p:cNvPr name="TextBox 3" id="3"/>
          <p:cNvSpPr txBox="true"/>
          <p:nvPr/>
        </p:nvSpPr>
        <p:spPr>
          <a:xfrm rot="0">
            <a:off x="5088611" y="274783"/>
            <a:ext cx="8110778" cy="1691344"/>
          </a:xfrm>
          <a:prstGeom prst="rect">
            <a:avLst/>
          </a:prstGeom>
        </p:spPr>
        <p:txBody>
          <a:bodyPr anchor="t" rtlCol="false" tIns="0" lIns="0" bIns="0" rIns="0">
            <a:spAutoFit/>
          </a:bodyPr>
          <a:lstStyle/>
          <a:p>
            <a:pPr algn="ctr">
              <a:lnSpc>
                <a:spcPts val="10485"/>
              </a:lnSpc>
            </a:pPr>
            <a:r>
              <a:rPr lang="en-US" sz="10485" spc="-524">
                <a:solidFill>
                  <a:srgbClr val="201E21"/>
                </a:solidFill>
                <a:latin typeface="Agrandir Narrow"/>
                <a:ea typeface="Agrandir Narrow"/>
                <a:cs typeface="Agrandir Narrow"/>
                <a:sym typeface="Agrandir Narrow"/>
              </a:rPr>
              <a:t>Home sc</a:t>
            </a:r>
            <a:r>
              <a:rPr lang="en-US" sz="10485" spc="-524">
                <a:solidFill>
                  <a:srgbClr val="201E21"/>
                </a:solidFill>
                <a:latin typeface="Agrandir Narrow"/>
                <a:ea typeface="Agrandir Narrow"/>
                <a:cs typeface="Agrandir Narrow"/>
                <a:sym typeface="Agrandir Narrow"/>
              </a:rPr>
              <a:t>reen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310257" y="2221443"/>
            <a:ext cx="13435503" cy="6377676"/>
          </a:xfrm>
          <a:custGeom>
            <a:avLst/>
            <a:gdLst/>
            <a:ahLst/>
            <a:cxnLst/>
            <a:rect r="r" b="b" t="t" l="l"/>
            <a:pathLst>
              <a:path h="6377676" w="13435503">
                <a:moveTo>
                  <a:pt x="0" y="0"/>
                </a:moveTo>
                <a:lnTo>
                  <a:pt x="13435503" y="0"/>
                </a:lnTo>
                <a:lnTo>
                  <a:pt x="13435503" y="6377675"/>
                </a:lnTo>
                <a:lnTo>
                  <a:pt x="0" y="6377675"/>
                </a:lnTo>
                <a:lnTo>
                  <a:pt x="0" y="0"/>
                </a:lnTo>
                <a:close/>
              </a:path>
            </a:pathLst>
          </a:custGeom>
          <a:blipFill>
            <a:blip r:embed="rId2"/>
            <a:stretch>
              <a:fillRect l="-1179" t="0" r="-1179" b="0"/>
            </a:stretch>
          </a:blipFill>
        </p:spPr>
      </p:sp>
      <p:sp>
        <p:nvSpPr>
          <p:cNvPr name="TextBox 3" id="3"/>
          <p:cNvSpPr txBox="true"/>
          <p:nvPr/>
        </p:nvSpPr>
        <p:spPr>
          <a:xfrm rot="0">
            <a:off x="5088611" y="274783"/>
            <a:ext cx="8110778" cy="1685501"/>
          </a:xfrm>
          <a:prstGeom prst="rect">
            <a:avLst/>
          </a:prstGeom>
        </p:spPr>
        <p:txBody>
          <a:bodyPr anchor="t" rtlCol="false" tIns="0" lIns="0" bIns="0" rIns="0">
            <a:spAutoFit/>
          </a:bodyPr>
          <a:lstStyle/>
          <a:p>
            <a:pPr algn="ctr">
              <a:lnSpc>
                <a:spcPts val="10485"/>
              </a:lnSpc>
            </a:pPr>
            <a:r>
              <a:rPr lang="en-US" sz="10485" spc="-524">
                <a:solidFill>
                  <a:srgbClr val="201E21"/>
                </a:solidFill>
                <a:latin typeface="Agrandir Narrow"/>
                <a:ea typeface="Agrandir Narrow"/>
                <a:cs typeface="Agrandir Narrow"/>
                <a:sym typeface="Agrandir Narrow"/>
              </a:rPr>
              <a:t>Event Br</a:t>
            </a:r>
            <a:r>
              <a:rPr lang="en-US" sz="10485" spc="-524">
                <a:solidFill>
                  <a:srgbClr val="201E21"/>
                </a:solidFill>
                <a:latin typeface="Agrandir Narrow"/>
                <a:ea typeface="Agrandir Narrow"/>
                <a:cs typeface="Agrandir Narrow"/>
                <a:sym typeface="Agrandir Narrow"/>
              </a:rPr>
              <a:t>owsing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913413" y="2478632"/>
            <a:ext cx="12577166" cy="5956089"/>
          </a:xfrm>
          <a:custGeom>
            <a:avLst/>
            <a:gdLst/>
            <a:ahLst/>
            <a:cxnLst/>
            <a:rect r="r" b="b" t="t" l="l"/>
            <a:pathLst>
              <a:path h="5956089" w="12577166">
                <a:moveTo>
                  <a:pt x="0" y="0"/>
                </a:moveTo>
                <a:lnTo>
                  <a:pt x="12577166" y="0"/>
                </a:lnTo>
                <a:lnTo>
                  <a:pt x="12577166" y="5956090"/>
                </a:lnTo>
                <a:lnTo>
                  <a:pt x="0" y="5956090"/>
                </a:lnTo>
                <a:lnTo>
                  <a:pt x="0" y="0"/>
                </a:lnTo>
                <a:close/>
              </a:path>
            </a:pathLst>
          </a:custGeom>
          <a:blipFill>
            <a:blip r:embed="rId2"/>
            <a:stretch>
              <a:fillRect l="-1846" t="0" r="-1846" b="-2365"/>
            </a:stretch>
          </a:blipFill>
        </p:spPr>
      </p:sp>
      <p:sp>
        <p:nvSpPr>
          <p:cNvPr name="TextBox 3" id="3"/>
          <p:cNvSpPr txBox="true"/>
          <p:nvPr/>
        </p:nvSpPr>
        <p:spPr>
          <a:xfrm rot="0">
            <a:off x="4401069" y="720366"/>
            <a:ext cx="9764241" cy="1050975"/>
          </a:xfrm>
          <a:prstGeom prst="rect">
            <a:avLst/>
          </a:prstGeom>
        </p:spPr>
        <p:txBody>
          <a:bodyPr anchor="t" rtlCol="false" tIns="0" lIns="0" bIns="0" rIns="0">
            <a:spAutoFit/>
          </a:bodyPr>
          <a:lstStyle/>
          <a:p>
            <a:pPr algn="ctr">
              <a:lnSpc>
                <a:spcPts val="8441"/>
              </a:lnSpc>
              <a:spcBef>
                <a:spcPct val="0"/>
              </a:spcBef>
            </a:pPr>
            <a:r>
              <a:rPr lang="en-US" sz="6493">
                <a:solidFill>
                  <a:srgbClr val="000000"/>
                </a:solidFill>
                <a:latin typeface="TT Norms"/>
                <a:ea typeface="TT Norms"/>
                <a:cs typeface="TT Norms"/>
                <a:sym typeface="TT Norms"/>
              </a:rPr>
              <a:t>Organiz</a:t>
            </a:r>
            <a:r>
              <a:rPr lang="en-US" sz="6493">
                <a:solidFill>
                  <a:srgbClr val="000000"/>
                </a:solidFill>
                <a:latin typeface="TT Norms"/>
                <a:ea typeface="TT Norms"/>
                <a:cs typeface="TT Norms"/>
                <a:sym typeface="TT Norms"/>
              </a:rPr>
              <a:t>er Experience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1196738" y="1028700"/>
            <a:ext cx="15848127" cy="8387414"/>
          </a:xfrm>
          <a:custGeom>
            <a:avLst/>
            <a:gdLst/>
            <a:ahLst/>
            <a:cxnLst/>
            <a:rect r="r" b="b" t="t" l="l"/>
            <a:pathLst>
              <a:path h="8387414" w="15848127">
                <a:moveTo>
                  <a:pt x="0" y="0"/>
                </a:moveTo>
                <a:lnTo>
                  <a:pt x="15848127" y="0"/>
                </a:lnTo>
                <a:lnTo>
                  <a:pt x="15848127" y="8387414"/>
                </a:lnTo>
                <a:lnTo>
                  <a:pt x="0" y="8387414"/>
                </a:lnTo>
                <a:lnTo>
                  <a:pt x="0" y="0"/>
                </a:lnTo>
                <a:close/>
              </a:path>
            </a:pathLst>
          </a:custGeom>
          <a:blipFill>
            <a:blip r:embed="rId2"/>
            <a:stretch>
              <a:fillRect l="-6305" t="0" r="-6598"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4197934" y="8626902"/>
            <a:ext cx="3611537" cy="361515"/>
            <a:chOff x="0" y="0"/>
            <a:chExt cx="890324" cy="89122"/>
          </a:xfrm>
        </p:grpSpPr>
        <p:sp>
          <p:nvSpPr>
            <p:cNvPr name="Freeform 3" id="3"/>
            <p:cNvSpPr/>
            <p:nvPr/>
          </p:nvSpPr>
          <p:spPr>
            <a:xfrm flipH="false" flipV="false" rot="0">
              <a:off x="0" y="0"/>
              <a:ext cx="890324" cy="89122"/>
            </a:xfrm>
            <a:custGeom>
              <a:avLst/>
              <a:gdLst/>
              <a:ahLst/>
              <a:cxnLst/>
              <a:rect r="r" b="b" t="t" l="l"/>
              <a:pathLst>
                <a:path h="89122" w="890324">
                  <a:moveTo>
                    <a:pt x="445162" y="0"/>
                  </a:moveTo>
                  <a:cubicBezTo>
                    <a:pt x="199306" y="0"/>
                    <a:pt x="0" y="19951"/>
                    <a:pt x="0" y="44561"/>
                  </a:cubicBezTo>
                  <a:cubicBezTo>
                    <a:pt x="0" y="69171"/>
                    <a:pt x="199306" y="89122"/>
                    <a:pt x="445162" y="89122"/>
                  </a:cubicBezTo>
                  <a:cubicBezTo>
                    <a:pt x="691018" y="89122"/>
                    <a:pt x="890324" y="69171"/>
                    <a:pt x="890324" y="44561"/>
                  </a:cubicBezTo>
                  <a:cubicBezTo>
                    <a:pt x="890324" y="19951"/>
                    <a:pt x="691018" y="0"/>
                    <a:pt x="445162" y="0"/>
                  </a:cubicBezTo>
                  <a:close/>
                </a:path>
              </a:pathLst>
            </a:custGeom>
            <a:solidFill>
              <a:srgbClr val="201E21"/>
            </a:solidFill>
          </p:spPr>
        </p:sp>
        <p:sp>
          <p:nvSpPr>
            <p:cNvPr name="TextBox 4" id="4"/>
            <p:cNvSpPr txBox="true"/>
            <p:nvPr/>
          </p:nvSpPr>
          <p:spPr>
            <a:xfrm>
              <a:off x="83468" y="-10695"/>
              <a:ext cx="723388" cy="91461"/>
            </a:xfrm>
            <a:prstGeom prst="rect">
              <a:avLst/>
            </a:prstGeom>
          </p:spPr>
          <p:txBody>
            <a:bodyPr anchor="ctr" rtlCol="false" tIns="50800" lIns="50800" bIns="50800" rIns="50800"/>
            <a:lstStyle/>
            <a:p>
              <a:pPr algn="ctr">
                <a:lnSpc>
                  <a:spcPts val="3038"/>
                </a:lnSpc>
              </a:pPr>
            </a:p>
          </p:txBody>
        </p:sp>
      </p:grpSp>
      <p:grpSp>
        <p:nvGrpSpPr>
          <p:cNvPr name="Group 5" id="5"/>
          <p:cNvGrpSpPr/>
          <p:nvPr/>
        </p:nvGrpSpPr>
        <p:grpSpPr>
          <a:xfrm rot="0">
            <a:off x="1028700" y="-336878"/>
            <a:ext cx="17922775" cy="10623878"/>
            <a:chOff x="0" y="0"/>
            <a:chExt cx="23897034" cy="14165171"/>
          </a:xfrm>
        </p:grpSpPr>
        <p:sp>
          <p:nvSpPr>
            <p:cNvPr name="Freeform 6" id="6"/>
            <p:cNvSpPr/>
            <p:nvPr/>
          </p:nvSpPr>
          <p:spPr>
            <a:xfrm flipH="false" flipV="false" rot="6060829">
              <a:off x="11442846" y="1291658"/>
              <a:ext cx="9578430" cy="8429018"/>
            </a:xfrm>
            <a:custGeom>
              <a:avLst/>
              <a:gdLst/>
              <a:ahLst/>
              <a:cxnLst/>
              <a:rect r="r" b="b" t="t" l="l"/>
              <a:pathLst>
                <a:path h="8429018" w="9578430">
                  <a:moveTo>
                    <a:pt x="0" y="0"/>
                  </a:moveTo>
                  <a:lnTo>
                    <a:pt x="9578429" y="0"/>
                  </a:lnTo>
                  <a:lnTo>
                    <a:pt x="9578429" y="8429019"/>
                  </a:lnTo>
                  <a:lnTo>
                    <a:pt x="0" y="8429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22032">
              <a:off x="12138787" y="2441540"/>
              <a:ext cx="10758973" cy="10719850"/>
            </a:xfrm>
            <a:custGeom>
              <a:avLst/>
              <a:gdLst/>
              <a:ahLst/>
              <a:cxnLst/>
              <a:rect r="r" b="b" t="t" l="l"/>
              <a:pathLst>
                <a:path h="10719850" w="10758973">
                  <a:moveTo>
                    <a:pt x="0" y="0"/>
                  </a:moveTo>
                  <a:lnTo>
                    <a:pt x="10758973" y="0"/>
                  </a:lnTo>
                  <a:lnTo>
                    <a:pt x="10758973" y="10719849"/>
                  </a:lnTo>
                  <a:lnTo>
                    <a:pt x="0" y="10719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0" y="5446471"/>
              <a:ext cx="9214473" cy="4400538"/>
            </a:xfrm>
            <a:prstGeom prst="rect">
              <a:avLst/>
            </a:prstGeom>
          </p:spPr>
          <p:txBody>
            <a:bodyPr anchor="t" rtlCol="false" tIns="0" lIns="0" bIns="0" rIns="0">
              <a:spAutoFit/>
            </a:bodyPr>
            <a:lstStyle/>
            <a:p>
              <a:pPr algn="l">
                <a:lnSpc>
                  <a:spcPts val="11518"/>
                </a:lnSpc>
              </a:pPr>
              <a:r>
                <a:rPr lang="en-US" sz="11518" spc="-575">
                  <a:solidFill>
                    <a:srgbClr val="EF4434"/>
                  </a:solidFill>
                  <a:latin typeface="Agrandir Narrow"/>
                  <a:ea typeface="Agrandir Narrow"/>
                  <a:cs typeface="Agrandir Narrow"/>
                  <a:sym typeface="Agrandir Narrow"/>
                </a:rPr>
                <a:t>System API Overview</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1640629" y="3590406"/>
            <a:ext cx="15006742" cy="2954211"/>
          </a:xfrm>
          <a:custGeom>
            <a:avLst/>
            <a:gdLst/>
            <a:ahLst/>
            <a:cxnLst/>
            <a:rect r="r" b="b" t="t" l="l"/>
            <a:pathLst>
              <a:path h="2954211" w="15006742">
                <a:moveTo>
                  <a:pt x="0" y="0"/>
                </a:moveTo>
                <a:lnTo>
                  <a:pt x="15006742" y="0"/>
                </a:lnTo>
                <a:lnTo>
                  <a:pt x="15006742" y="2954211"/>
                </a:lnTo>
                <a:lnTo>
                  <a:pt x="0" y="2954211"/>
                </a:lnTo>
                <a:lnTo>
                  <a:pt x="0" y="0"/>
                </a:lnTo>
                <a:close/>
              </a:path>
            </a:pathLst>
          </a:custGeom>
          <a:blipFill>
            <a:blip r:embed="rId2"/>
            <a:stretch>
              <a:fillRect l="0" t="0" r="0" b="-70807"/>
            </a:stretch>
          </a:blipFill>
        </p:spPr>
      </p:sp>
      <p:sp>
        <p:nvSpPr>
          <p:cNvPr name="Freeform 3" id="3"/>
          <p:cNvSpPr/>
          <p:nvPr/>
        </p:nvSpPr>
        <p:spPr>
          <a:xfrm flipH="false" flipV="false" rot="0">
            <a:off x="1640629" y="7346880"/>
            <a:ext cx="14815983" cy="759319"/>
          </a:xfrm>
          <a:custGeom>
            <a:avLst/>
            <a:gdLst/>
            <a:ahLst/>
            <a:cxnLst/>
            <a:rect r="r" b="b" t="t" l="l"/>
            <a:pathLst>
              <a:path h="759319" w="14815983">
                <a:moveTo>
                  <a:pt x="0" y="0"/>
                </a:moveTo>
                <a:lnTo>
                  <a:pt x="14815983" y="0"/>
                </a:lnTo>
                <a:lnTo>
                  <a:pt x="14815983" y="759319"/>
                </a:lnTo>
                <a:lnTo>
                  <a:pt x="0" y="759319"/>
                </a:lnTo>
                <a:lnTo>
                  <a:pt x="0" y="0"/>
                </a:lnTo>
                <a:close/>
              </a:path>
            </a:pathLst>
          </a:custGeom>
          <a:blipFill>
            <a:blip r:embed="rId3"/>
            <a:stretch>
              <a:fillRect l="0" t="0" r="0" b="0"/>
            </a:stretch>
          </a:blipFill>
        </p:spPr>
      </p:sp>
      <p:sp>
        <p:nvSpPr>
          <p:cNvPr name="TextBox 4" id="4"/>
          <p:cNvSpPr txBox="true"/>
          <p:nvPr/>
        </p:nvSpPr>
        <p:spPr>
          <a:xfrm rot="0">
            <a:off x="3443840" y="962025"/>
            <a:ext cx="11400320" cy="2196859"/>
          </a:xfrm>
          <a:prstGeom prst="rect">
            <a:avLst/>
          </a:prstGeom>
        </p:spPr>
        <p:txBody>
          <a:bodyPr anchor="t" rtlCol="false" tIns="0" lIns="0" bIns="0" rIns="0">
            <a:spAutoFit/>
          </a:bodyPr>
          <a:lstStyle/>
          <a:p>
            <a:pPr algn="ctr">
              <a:lnSpc>
                <a:spcPts val="7634"/>
              </a:lnSpc>
            </a:pPr>
            <a:r>
              <a:rPr lang="en-US" sz="7634" spc="-381">
                <a:solidFill>
                  <a:srgbClr val="201E21"/>
                </a:solidFill>
                <a:latin typeface="Agrandir Narrow"/>
                <a:ea typeface="Agrandir Narrow"/>
                <a:cs typeface="Agrandir Narrow"/>
                <a:sym typeface="Agrandir Narrow"/>
              </a:rPr>
              <a:t>Authentication &amp; Authorization Endpoints</a:t>
            </a:r>
          </a:p>
        </p:txBody>
      </p:sp>
      <p:sp>
        <p:nvSpPr>
          <p:cNvPr name="TextBox 5" id="5"/>
          <p:cNvSpPr txBox="true"/>
          <p:nvPr/>
        </p:nvSpPr>
        <p:spPr>
          <a:xfrm rot="0">
            <a:off x="5231905" y="8487199"/>
            <a:ext cx="7154724" cy="507905"/>
          </a:xfrm>
          <a:prstGeom prst="rect">
            <a:avLst/>
          </a:prstGeom>
        </p:spPr>
        <p:txBody>
          <a:bodyPr anchor="t" rtlCol="false" tIns="0" lIns="0" bIns="0" rIns="0">
            <a:spAutoFit/>
          </a:bodyPr>
          <a:lstStyle/>
          <a:p>
            <a:pPr algn="ctr">
              <a:lnSpc>
                <a:spcPts val="3102"/>
              </a:lnSpc>
              <a:spcBef>
                <a:spcPct val="0"/>
              </a:spcBef>
            </a:pPr>
            <a:r>
              <a:rPr lang="en-US" sz="3102" spc="-155">
                <a:solidFill>
                  <a:srgbClr val="201E21"/>
                </a:solidFill>
                <a:latin typeface="Agrandir Narrow"/>
                <a:ea typeface="Agrandir Narrow"/>
                <a:cs typeface="Agrandir Narrow"/>
                <a:sym typeface="Agrandir Narrow"/>
              </a:rPr>
              <a:t>(</a:t>
            </a:r>
            <a:r>
              <a:rPr lang="en-US" sz="3102" spc="-155">
                <a:solidFill>
                  <a:srgbClr val="201E21"/>
                </a:solidFill>
                <a:latin typeface="Agrandir Narrow"/>
                <a:ea typeface="Agrandir Narrow"/>
                <a:cs typeface="Agrandir Narrow"/>
                <a:sym typeface="Agrandir Narrow"/>
              </a:rPr>
              <a:t>Attendee → Organizer or Organizer → Attendee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1506567" y="7902656"/>
            <a:ext cx="15274866" cy="1355644"/>
          </a:xfrm>
          <a:custGeom>
            <a:avLst/>
            <a:gdLst/>
            <a:ahLst/>
            <a:cxnLst/>
            <a:rect r="r" b="b" t="t" l="l"/>
            <a:pathLst>
              <a:path h="1355644" w="15274866">
                <a:moveTo>
                  <a:pt x="0" y="0"/>
                </a:moveTo>
                <a:lnTo>
                  <a:pt x="15274866" y="0"/>
                </a:lnTo>
                <a:lnTo>
                  <a:pt x="15274866" y="1355644"/>
                </a:lnTo>
                <a:lnTo>
                  <a:pt x="0" y="1355644"/>
                </a:lnTo>
                <a:lnTo>
                  <a:pt x="0" y="0"/>
                </a:lnTo>
                <a:close/>
              </a:path>
            </a:pathLst>
          </a:custGeom>
          <a:blipFill>
            <a:blip r:embed="rId2"/>
            <a:stretch>
              <a:fillRect l="0" t="0" r="0" b="0"/>
            </a:stretch>
          </a:blipFill>
        </p:spPr>
      </p:sp>
      <p:sp>
        <p:nvSpPr>
          <p:cNvPr name="Freeform 3" id="3"/>
          <p:cNvSpPr/>
          <p:nvPr/>
        </p:nvSpPr>
        <p:spPr>
          <a:xfrm flipH="false" flipV="false" rot="0">
            <a:off x="1506567" y="3554584"/>
            <a:ext cx="15274866" cy="3952372"/>
          </a:xfrm>
          <a:custGeom>
            <a:avLst/>
            <a:gdLst/>
            <a:ahLst/>
            <a:cxnLst/>
            <a:rect r="r" b="b" t="t" l="l"/>
            <a:pathLst>
              <a:path h="3952372" w="15274866">
                <a:moveTo>
                  <a:pt x="0" y="0"/>
                </a:moveTo>
                <a:lnTo>
                  <a:pt x="15274866" y="0"/>
                </a:lnTo>
                <a:lnTo>
                  <a:pt x="15274866" y="3952372"/>
                </a:lnTo>
                <a:lnTo>
                  <a:pt x="0" y="3952372"/>
                </a:lnTo>
                <a:lnTo>
                  <a:pt x="0" y="0"/>
                </a:lnTo>
                <a:close/>
              </a:path>
            </a:pathLst>
          </a:custGeom>
          <a:blipFill>
            <a:blip r:embed="rId3"/>
            <a:stretch>
              <a:fillRect l="0" t="0" r="0" b="0"/>
            </a:stretch>
          </a:blipFill>
        </p:spPr>
      </p:sp>
      <p:sp>
        <p:nvSpPr>
          <p:cNvPr name="TextBox 4" id="4"/>
          <p:cNvSpPr txBox="true"/>
          <p:nvPr/>
        </p:nvSpPr>
        <p:spPr>
          <a:xfrm rot="0">
            <a:off x="3443840" y="962025"/>
            <a:ext cx="11400320" cy="2196859"/>
          </a:xfrm>
          <a:prstGeom prst="rect">
            <a:avLst/>
          </a:prstGeom>
        </p:spPr>
        <p:txBody>
          <a:bodyPr anchor="t" rtlCol="false" tIns="0" lIns="0" bIns="0" rIns="0">
            <a:spAutoFit/>
          </a:bodyPr>
          <a:lstStyle/>
          <a:p>
            <a:pPr algn="ctr">
              <a:lnSpc>
                <a:spcPts val="7634"/>
              </a:lnSpc>
            </a:pPr>
            <a:r>
              <a:rPr lang="en-US" sz="7634" spc="-381">
                <a:solidFill>
                  <a:srgbClr val="201E21"/>
                </a:solidFill>
                <a:latin typeface="Agrandir Narrow"/>
                <a:ea typeface="Agrandir Narrow"/>
                <a:cs typeface="Agrandir Narrow"/>
                <a:sym typeface="Agrandir Narrow"/>
              </a:rPr>
              <a:t>Favorites &amp; Organizer Endpoints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505036" y="2404729"/>
            <a:ext cx="13277928" cy="3286287"/>
          </a:xfrm>
          <a:custGeom>
            <a:avLst/>
            <a:gdLst/>
            <a:ahLst/>
            <a:cxnLst/>
            <a:rect r="r" b="b" t="t" l="l"/>
            <a:pathLst>
              <a:path h="3286287" w="13277928">
                <a:moveTo>
                  <a:pt x="0" y="0"/>
                </a:moveTo>
                <a:lnTo>
                  <a:pt x="13277928" y="0"/>
                </a:lnTo>
                <a:lnTo>
                  <a:pt x="13277928" y="3286288"/>
                </a:lnTo>
                <a:lnTo>
                  <a:pt x="0" y="3286288"/>
                </a:lnTo>
                <a:lnTo>
                  <a:pt x="0" y="0"/>
                </a:lnTo>
                <a:close/>
              </a:path>
            </a:pathLst>
          </a:custGeom>
          <a:blipFill>
            <a:blip r:embed="rId2"/>
            <a:stretch>
              <a:fillRect l="0" t="0" r="0" b="0"/>
            </a:stretch>
          </a:blipFill>
        </p:spPr>
      </p:sp>
      <p:sp>
        <p:nvSpPr>
          <p:cNvPr name="Freeform 3" id="3"/>
          <p:cNvSpPr/>
          <p:nvPr/>
        </p:nvSpPr>
        <p:spPr>
          <a:xfrm flipH="false" flipV="false" rot="0">
            <a:off x="2505036" y="6135157"/>
            <a:ext cx="13277928" cy="2721975"/>
          </a:xfrm>
          <a:custGeom>
            <a:avLst/>
            <a:gdLst/>
            <a:ahLst/>
            <a:cxnLst/>
            <a:rect r="r" b="b" t="t" l="l"/>
            <a:pathLst>
              <a:path h="2721975" w="13277928">
                <a:moveTo>
                  <a:pt x="0" y="0"/>
                </a:moveTo>
                <a:lnTo>
                  <a:pt x="13277928" y="0"/>
                </a:lnTo>
                <a:lnTo>
                  <a:pt x="13277928" y="2721975"/>
                </a:lnTo>
                <a:lnTo>
                  <a:pt x="0" y="2721975"/>
                </a:lnTo>
                <a:lnTo>
                  <a:pt x="0" y="0"/>
                </a:lnTo>
                <a:close/>
              </a:path>
            </a:pathLst>
          </a:custGeom>
          <a:blipFill>
            <a:blip r:embed="rId3"/>
            <a:stretch>
              <a:fillRect l="0" t="0" r="0" b="0"/>
            </a:stretch>
          </a:blipFill>
        </p:spPr>
      </p:sp>
      <p:sp>
        <p:nvSpPr>
          <p:cNvPr name="TextBox 4" id="4"/>
          <p:cNvSpPr txBox="true"/>
          <p:nvPr/>
        </p:nvSpPr>
        <p:spPr>
          <a:xfrm rot="0">
            <a:off x="3443840" y="962025"/>
            <a:ext cx="11400320" cy="1228723"/>
          </a:xfrm>
          <a:prstGeom prst="rect">
            <a:avLst/>
          </a:prstGeom>
        </p:spPr>
        <p:txBody>
          <a:bodyPr anchor="t" rtlCol="false" tIns="0" lIns="0" bIns="0" rIns="0">
            <a:spAutoFit/>
          </a:bodyPr>
          <a:lstStyle/>
          <a:p>
            <a:pPr algn="ctr">
              <a:lnSpc>
                <a:spcPts val="7634"/>
              </a:lnSpc>
            </a:pPr>
            <a:r>
              <a:rPr lang="en-US" sz="7634" spc="-381">
                <a:solidFill>
                  <a:srgbClr val="201E21"/>
                </a:solidFill>
                <a:latin typeface="Agrandir Narrow"/>
                <a:ea typeface="Agrandir Narrow"/>
                <a:cs typeface="Agrandir Narrow"/>
                <a:sym typeface="Agrandir Narrow"/>
              </a:rPr>
              <a:t>Events &amp; Categories Endpoints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2505036" y="2858655"/>
            <a:ext cx="13199736" cy="3276502"/>
          </a:xfrm>
          <a:custGeom>
            <a:avLst/>
            <a:gdLst/>
            <a:ahLst/>
            <a:cxnLst/>
            <a:rect r="r" b="b" t="t" l="l"/>
            <a:pathLst>
              <a:path h="3276502" w="13199736">
                <a:moveTo>
                  <a:pt x="0" y="0"/>
                </a:moveTo>
                <a:lnTo>
                  <a:pt x="13199737" y="0"/>
                </a:lnTo>
                <a:lnTo>
                  <a:pt x="13199737" y="3276502"/>
                </a:lnTo>
                <a:lnTo>
                  <a:pt x="0" y="3276502"/>
                </a:lnTo>
                <a:lnTo>
                  <a:pt x="0" y="0"/>
                </a:lnTo>
                <a:close/>
              </a:path>
            </a:pathLst>
          </a:custGeom>
          <a:blipFill>
            <a:blip r:embed="rId2"/>
            <a:stretch>
              <a:fillRect l="0" t="0" r="0" b="-5247"/>
            </a:stretch>
          </a:blipFill>
        </p:spPr>
      </p:sp>
      <p:sp>
        <p:nvSpPr>
          <p:cNvPr name="Freeform 3" id="3"/>
          <p:cNvSpPr/>
          <p:nvPr/>
        </p:nvSpPr>
        <p:spPr>
          <a:xfrm flipH="false" flipV="false" rot="0">
            <a:off x="2505036" y="6135157"/>
            <a:ext cx="13199736" cy="3431931"/>
          </a:xfrm>
          <a:custGeom>
            <a:avLst/>
            <a:gdLst/>
            <a:ahLst/>
            <a:cxnLst/>
            <a:rect r="r" b="b" t="t" l="l"/>
            <a:pathLst>
              <a:path h="3431931" w="13199736">
                <a:moveTo>
                  <a:pt x="0" y="0"/>
                </a:moveTo>
                <a:lnTo>
                  <a:pt x="13199737" y="0"/>
                </a:lnTo>
                <a:lnTo>
                  <a:pt x="13199737" y="3431931"/>
                </a:lnTo>
                <a:lnTo>
                  <a:pt x="0" y="3431931"/>
                </a:lnTo>
                <a:lnTo>
                  <a:pt x="0" y="0"/>
                </a:lnTo>
                <a:close/>
              </a:path>
            </a:pathLst>
          </a:custGeom>
          <a:blipFill>
            <a:blip r:embed="rId3"/>
            <a:stretch>
              <a:fillRect l="0" t="0" r="0" b="0"/>
            </a:stretch>
          </a:blipFill>
        </p:spPr>
      </p:sp>
      <p:sp>
        <p:nvSpPr>
          <p:cNvPr name="TextBox 4" id="4"/>
          <p:cNvSpPr txBox="true"/>
          <p:nvPr/>
        </p:nvSpPr>
        <p:spPr>
          <a:xfrm rot="0">
            <a:off x="3930973" y="962025"/>
            <a:ext cx="10426054" cy="2196859"/>
          </a:xfrm>
          <a:prstGeom prst="rect">
            <a:avLst/>
          </a:prstGeom>
        </p:spPr>
        <p:txBody>
          <a:bodyPr anchor="t" rtlCol="false" tIns="0" lIns="0" bIns="0" rIns="0">
            <a:spAutoFit/>
          </a:bodyPr>
          <a:lstStyle/>
          <a:p>
            <a:pPr algn="ctr">
              <a:lnSpc>
                <a:spcPts val="7634"/>
              </a:lnSpc>
            </a:pPr>
            <a:r>
              <a:rPr lang="en-US" sz="7634" spc="-381">
                <a:solidFill>
                  <a:srgbClr val="201E21"/>
                </a:solidFill>
                <a:latin typeface="Agrandir Narrow"/>
                <a:ea typeface="Agrandir Narrow"/>
                <a:cs typeface="Agrandir Narrow"/>
                <a:sym typeface="Agrandir Narrow"/>
              </a:rPr>
              <a:t>Tickets &amp; Payments Endpoints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2018538" y="1585416"/>
            <a:ext cx="14250925" cy="1682102"/>
          </a:xfrm>
          <a:prstGeom prst="rect">
            <a:avLst/>
          </a:prstGeom>
        </p:spPr>
        <p:txBody>
          <a:bodyPr anchor="t" rtlCol="false" tIns="0" lIns="0" bIns="0" rIns="0">
            <a:spAutoFit/>
          </a:bodyPr>
          <a:lstStyle/>
          <a:p>
            <a:pPr algn="ctr">
              <a:lnSpc>
                <a:spcPts val="10412"/>
              </a:lnSpc>
            </a:pPr>
            <a:r>
              <a:rPr lang="en-US" sz="10412" spc="-520">
                <a:solidFill>
                  <a:srgbClr val="201E21"/>
                </a:solidFill>
                <a:latin typeface="Agrandir Narrow"/>
                <a:ea typeface="Agrandir Narrow"/>
                <a:cs typeface="Agrandir Narrow"/>
                <a:sym typeface="Agrandir Narrow"/>
              </a:rPr>
              <a:t>Introduction</a:t>
            </a:r>
          </a:p>
        </p:txBody>
      </p:sp>
      <p:sp>
        <p:nvSpPr>
          <p:cNvPr name="TextBox 3" id="3"/>
          <p:cNvSpPr txBox="true"/>
          <p:nvPr/>
        </p:nvSpPr>
        <p:spPr>
          <a:xfrm rot="0">
            <a:off x="1616059" y="3495337"/>
            <a:ext cx="15055882" cy="5762963"/>
          </a:xfrm>
          <a:prstGeom prst="rect">
            <a:avLst/>
          </a:prstGeom>
        </p:spPr>
        <p:txBody>
          <a:bodyPr anchor="t" rtlCol="false" tIns="0" lIns="0" bIns="0" rIns="0">
            <a:spAutoFit/>
          </a:bodyPr>
          <a:lstStyle/>
          <a:p>
            <a:pPr algn="ctr">
              <a:lnSpc>
                <a:spcPts val="5056"/>
              </a:lnSpc>
            </a:pPr>
            <a:r>
              <a:rPr lang="en-US" sz="3889">
                <a:solidFill>
                  <a:srgbClr val="201E21"/>
                </a:solidFill>
                <a:latin typeface="TT Norms"/>
                <a:ea typeface="TT Norms"/>
                <a:cs typeface="TT Norms"/>
                <a:sym typeface="TT Norms"/>
              </a:rPr>
              <a:t>Eventa is a web-based platform designed to simplify the way events are created, managed, and joined. The platform caters to both organizers and participants, allowing event organizers to create and manage events efficiently, while enabling users to discover and join events with ease. </a:t>
            </a:r>
          </a:p>
          <a:p>
            <a:pPr algn="ctr">
              <a:lnSpc>
                <a:spcPts val="5056"/>
              </a:lnSpc>
            </a:pPr>
            <a:r>
              <a:rPr lang="en-US" sz="3889">
                <a:solidFill>
                  <a:srgbClr val="201E21"/>
                </a:solidFill>
                <a:latin typeface="TT Norms"/>
                <a:ea typeface="TT Norms"/>
                <a:cs typeface="TT Norms"/>
                <a:sym typeface="TT Norms"/>
              </a:rPr>
              <a:t>Built on the robust ASP.NET MVC framework,</a:t>
            </a:r>
          </a:p>
          <a:p>
            <a:pPr algn="ctr">
              <a:lnSpc>
                <a:spcPts val="5056"/>
              </a:lnSpc>
            </a:pPr>
            <a:r>
              <a:rPr lang="en-US" sz="3889">
                <a:solidFill>
                  <a:srgbClr val="201E21"/>
                </a:solidFill>
                <a:latin typeface="TT Norms"/>
                <a:ea typeface="TT Norms"/>
                <a:cs typeface="TT Norms"/>
                <a:sym typeface="TT Norms"/>
              </a:rPr>
              <a:t> Eventa provides a scalable and secure solution for modern event management, aiming to enhance user experience and streamline event workflows.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4434"/>
        </a:solidFill>
      </p:bgPr>
    </p:bg>
    <p:spTree>
      <p:nvGrpSpPr>
        <p:cNvPr id="1" name=""/>
        <p:cNvGrpSpPr/>
        <p:nvPr/>
      </p:nvGrpSpPr>
      <p:grpSpPr>
        <a:xfrm>
          <a:off x="0" y="0"/>
          <a:ext cx="0" cy="0"/>
          <a:chOff x="0" y="0"/>
          <a:chExt cx="0" cy="0"/>
        </a:xfrm>
      </p:grpSpPr>
      <p:grpSp>
        <p:nvGrpSpPr>
          <p:cNvPr name="Group 2" id="2"/>
          <p:cNvGrpSpPr/>
          <p:nvPr/>
        </p:nvGrpSpPr>
        <p:grpSpPr>
          <a:xfrm rot="0">
            <a:off x="2447524" y="8199816"/>
            <a:ext cx="3801750" cy="644582"/>
            <a:chOff x="0" y="0"/>
            <a:chExt cx="1001284" cy="169766"/>
          </a:xfrm>
        </p:grpSpPr>
        <p:sp>
          <p:nvSpPr>
            <p:cNvPr name="Freeform 3" id="3"/>
            <p:cNvSpPr/>
            <p:nvPr/>
          </p:nvSpPr>
          <p:spPr>
            <a:xfrm flipH="false" flipV="false" rot="0">
              <a:off x="0" y="0"/>
              <a:ext cx="1001284" cy="169766"/>
            </a:xfrm>
            <a:custGeom>
              <a:avLst/>
              <a:gdLst/>
              <a:ahLst/>
              <a:cxnLst/>
              <a:rect r="r" b="b" t="t" l="l"/>
              <a:pathLst>
                <a:path h="169766" w="1001284">
                  <a:moveTo>
                    <a:pt x="500642" y="0"/>
                  </a:moveTo>
                  <a:cubicBezTo>
                    <a:pt x="224145" y="0"/>
                    <a:pt x="0" y="38004"/>
                    <a:pt x="0" y="84883"/>
                  </a:cubicBezTo>
                  <a:cubicBezTo>
                    <a:pt x="0" y="131763"/>
                    <a:pt x="224145" y="169766"/>
                    <a:pt x="500642" y="169766"/>
                  </a:cubicBezTo>
                  <a:cubicBezTo>
                    <a:pt x="777139" y="169766"/>
                    <a:pt x="1001284" y="131763"/>
                    <a:pt x="1001284" y="84883"/>
                  </a:cubicBezTo>
                  <a:cubicBezTo>
                    <a:pt x="1001284" y="38004"/>
                    <a:pt x="777139" y="0"/>
                    <a:pt x="500642" y="0"/>
                  </a:cubicBezTo>
                  <a:close/>
                </a:path>
              </a:pathLst>
            </a:custGeom>
            <a:solidFill>
              <a:srgbClr val="201E21"/>
            </a:solidFill>
          </p:spPr>
        </p:sp>
        <p:sp>
          <p:nvSpPr>
            <p:cNvPr name="TextBox 4" id="4"/>
            <p:cNvSpPr txBox="true"/>
            <p:nvPr/>
          </p:nvSpPr>
          <p:spPr>
            <a:xfrm>
              <a:off x="93870" y="-3134"/>
              <a:ext cx="813543" cy="156985"/>
            </a:xfrm>
            <a:prstGeom prst="rect">
              <a:avLst/>
            </a:prstGeom>
          </p:spPr>
          <p:txBody>
            <a:bodyPr anchor="ctr" rtlCol="false" tIns="50800" lIns="50800" bIns="50800" rIns="50800"/>
            <a:lstStyle/>
            <a:p>
              <a:pPr algn="ctr">
                <a:lnSpc>
                  <a:spcPts val="3038"/>
                </a:lnSpc>
              </a:pPr>
            </a:p>
          </p:txBody>
        </p:sp>
      </p:grpSp>
      <p:grpSp>
        <p:nvGrpSpPr>
          <p:cNvPr name="Group 5" id="5"/>
          <p:cNvGrpSpPr/>
          <p:nvPr/>
        </p:nvGrpSpPr>
        <p:grpSpPr>
          <a:xfrm rot="0">
            <a:off x="544578" y="923925"/>
            <a:ext cx="17168847" cy="7920473"/>
            <a:chOff x="0" y="0"/>
            <a:chExt cx="22891796" cy="10560631"/>
          </a:xfrm>
        </p:grpSpPr>
        <p:sp>
          <p:nvSpPr>
            <p:cNvPr name="Freeform 6" id="6"/>
            <p:cNvSpPr/>
            <p:nvPr/>
          </p:nvSpPr>
          <p:spPr>
            <a:xfrm flipH="false" flipV="false" rot="-245896">
              <a:off x="342024" y="325352"/>
              <a:ext cx="9459476" cy="9909927"/>
            </a:xfrm>
            <a:custGeom>
              <a:avLst/>
              <a:gdLst/>
              <a:ahLst/>
              <a:cxnLst/>
              <a:rect r="r" b="b" t="t" l="l"/>
              <a:pathLst>
                <a:path h="9909927" w="9459476">
                  <a:moveTo>
                    <a:pt x="0" y="0"/>
                  </a:moveTo>
                  <a:lnTo>
                    <a:pt x="9459476" y="0"/>
                  </a:lnTo>
                  <a:lnTo>
                    <a:pt x="9459476" y="9909927"/>
                  </a:lnTo>
                  <a:lnTo>
                    <a:pt x="0" y="9909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465896" y="4766345"/>
              <a:ext cx="11425900" cy="2215016"/>
            </a:xfrm>
            <a:prstGeom prst="rect">
              <a:avLst/>
            </a:prstGeom>
          </p:spPr>
          <p:txBody>
            <a:bodyPr anchor="t" rtlCol="false" tIns="0" lIns="0" bIns="0" rIns="0">
              <a:spAutoFit/>
            </a:bodyPr>
            <a:lstStyle/>
            <a:p>
              <a:pPr algn="l">
                <a:lnSpc>
                  <a:spcPts val="10455"/>
                </a:lnSpc>
              </a:pPr>
              <a:r>
                <a:rPr lang="en-US" sz="10455" spc="-522">
                  <a:solidFill>
                    <a:srgbClr val="FCF3D4"/>
                  </a:solidFill>
                  <a:latin typeface="Agrandir Narrow"/>
                  <a:ea typeface="Agrandir Narrow"/>
                  <a:cs typeface="Agrandir Narrow"/>
                  <a:sym typeface="Agrandir Narrow"/>
                </a:rPr>
                <a:t>THANK 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6581375" y="346933"/>
            <a:ext cx="5125249" cy="1489876"/>
          </a:xfrm>
          <a:prstGeom prst="rect">
            <a:avLst/>
          </a:prstGeom>
        </p:spPr>
        <p:txBody>
          <a:bodyPr anchor="t" rtlCol="false" tIns="0" lIns="0" bIns="0" rIns="0">
            <a:spAutoFit/>
          </a:bodyPr>
          <a:lstStyle/>
          <a:p>
            <a:pPr algn="ctr">
              <a:lnSpc>
                <a:spcPts val="9156"/>
              </a:lnSpc>
            </a:pPr>
            <a:r>
              <a:rPr lang="en-US" sz="9156" spc="-457">
                <a:solidFill>
                  <a:srgbClr val="201E21"/>
                </a:solidFill>
                <a:latin typeface="Agrandir Narrow"/>
                <a:ea typeface="Agrandir Narrow"/>
                <a:cs typeface="Agrandir Narrow"/>
                <a:sym typeface="Agrandir Narrow"/>
              </a:rPr>
              <a:t>Our Team</a:t>
            </a:r>
          </a:p>
        </p:txBody>
      </p:sp>
      <p:grpSp>
        <p:nvGrpSpPr>
          <p:cNvPr name="Group 3" id="3"/>
          <p:cNvGrpSpPr/>
          <p:nvPr/>
        </p:nvGrpSpPr>
        <p:grpSpPr>
          <a:xfrm rot="0">
            <a:off x="607671" y="2337259"/>
            <a:ext cx="17341520" cy="7615299"/>
            <a:chOff x="0" y="0"/>
            <a:chExt cx="23122027" cy="10153732"/>
          </a:xfrm>
        </p:grpSpPr>
        <p:sp>
          <p:nvSpPr>
            <p:cNvPr name="AutoShape 4" id="4"/>
            <p:cNvSpPr/>
            <p:nvPr/>
          </p:nvSpPr>
          <p:spPr>
            <a:xfrm>
              <a:off x="12262370" y="2776374"/>
              <a:ext cx="10421429" cy="0"/>
            </a:xfrm>
            <a:prstGeom prst="line">
              <a:avLst/>
            </a:prstGeom>
            <a:ln cap="flat" w="28970">
              <a:solidFill>
                <a:srgbClr val="201E21"/>
              </a:solidFill>
              <a:prstDash val="solid"/>
              <a:headEnd type="none" len="sm" w="sm"/>
              <a:tailEnd type="none" len="sm" w="sm"/>
            </a:ln>
          </p:spPr>
        </p:sp>
        <p:sp>
          <p:nvSpPr>
            <p:cNvPr name="AutoShape 5" id="5"/>
            <p:cNvSpPr/>
            <p:nvPr/>
          </p:nvSpPr>
          <p:spPr>
            <a:xfrm>
              <a:off x="5785003" y="6898098"/>
              <a:ext cx="11456061" cy="0"/>
            </a:xfrm>
            <a:prstGeom prst="line">
              <a:avLst/>
            </a:prstGeom>
            <a:ln cap="flat" w="28970">
              <a:solidFill>
                <a:srgbClr val="201E21"/>
              </a:solidFill>
              <a:prstDash val="solid"/>
              <a:headEnd type="none" len="sm" w="sm"/>
              <a:tailEnd type="none" len="sm" w="sm"/>
            </a:ln>
          </p:spPr>
        </p:sp>
        <p:sp>
          <p:nvSpPr>
            <p:cNvPr name="Freeform 6" id="6"/>
            <p:cNvSpPr/>
            <p:nvPr/>
          </p:nvSpPr>
          <p:spPr>
            <a:xfrm flipH="false" flipV="false" rot="0">
              <a:off x="11691827" y="28970"/>
              <a:ext cx="1194974" cy="593142"/>
            </a:xfrm>
            <a:custGeom>
              <a:avLst/>
              <a:gdLst/>
              <a:ahLst/>
              <a:cxnLst/>
              <a:rect r="r" b="b" t="t" l="l"/>
              <a:pathLst>
                <a:path h="593142" w="1194974">
                  <a:moveTo>
                    <a:pt x="0" y="0"/>
                  </a:moveTo>
                  <a:lnTo>
                    <a:pt x="1194974" y="0"/>
                  </a:lnTo>
                  <a:lnTo>
                    <a:pt x="1194974" y="593141"/>
                  </a:lnTo>
                  <a:lnTo>
                    <a:pt x="0" y="593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725826" y="3799348"/>
              <a:ext cx="1189911" cy="590629"/>
            </a:xfrm>
            <a:custGeom>
              <a:avLst/>
              <a:gdLst/>
              <a:ahLst/>
              <a:cxnLst/>
              <a:rect r="r" b="b" t="t" l="l"/>
              <a:pathLst>
                <a:path h="590629" w="1189911">
                  <a:moveTo>
                    <a:pt x="0" y="0"/>
                  </a:moveTo>
                  <a:lnTo>
                    <a:pt x="1189912" y="0"/>
                  </a:lnTo>
                  <a:lnTo>
                    <a:pt x="1189912" y="590629"/>
                  </a:lnTo>
                  <a:lnTo>
                    <a:pt x="0" y="590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629720" y="-28575"/>
              <a:ext cx="9492307" cy="669774"/>
            </a:xfrm>
            <a:prstGeom prst="rect">
              <a:avLst/>
            </a:prstGeom>
          </p:spPr>
          <p:txBody>
            <a:bodyPr anchor="t" rtlCol="false" tIns="0" lIns="0" bIns="0" rIns="0">
              <a:spAutoFit/>
            </a:bodyPr>
            <a:lstStyle/>
            <a:p>
              <a:pPr algn="l">
                <a:lnSpc>
                  <a:spcPts val="4151"/>
                </a:lnSpc>
              </a:pPr>
              <a:r>
                <a:rPr lang="en-US" sz="3193" b="true">
                  <a:solidFill>
                    <a:srgbClr val="201E21"/>
                  </a:solidFill>
                  <a:latin typeface="TT Norms Bold"/>
                  <a:ea typeface="TT Norms Bold"/>
                  <a:cs typeface="TT Norms Bold"/>
                  <a:sym typeface="TT Norms Bold"/>
                </a:rPr>
                <a:t>Alaa Mahmoud</a:t>
              </a:r>
            </a:p>
          </p:txBody>
        </p:sp>
        <p:sp>
          <p:nvSpPr>
            <p:cNvPr name="TextBox 9" id="9"/>
            <p:cNvSpPr txBox="true"/>
            <p:nvPr/>
          </p:nvSpPr>
          <p:spPr>
            <a:xfrm rot="0">
              <a:off x="13629720" y="741489"/>
              <a:ext cx="9492307" cy="1627841"/>
            </a:xfrm>
            <a:prstGeom prst="rect">
              <a:avLst/>
            </a:prstGeom>
          </p:spPr>
          <p:txBody>
            <a:bodyPr anchor="t" rtlCol="false" tIns="0" lIns="0" bIns="0" rIns="0">
              <a:spAutoFit/>
            </a:bodyPr>
            <a:lstStyle/>
            <a:p>
              <a:pPr algn="l">
                <a:lnSpc>
                  <a:spcPts val="3261"/>
                </a:lnSpc>
              </a:pPr>
              <a:r>
                <a:rPr lang="en-US" sz="2509">
                  <a:solidFill>
                    <a:srgbClr val="201E21"/>
                  </a:solidFill>
                  <a:latin typeface="TT Norms"/>
                  <a:ea typeface="TT Norms"/>
                  <a:cs typeface="TT Norms"/>
                  <a:sym typeface="TT Norms"/>
                </a:rPr>
                <a:t> Responsible for event management, categories, and announcements, ensuring organizers can create, edit, and manage events effectively.</a:t>
              </a:r>
            </a:p>
          </p:txBody>
        </p:sp>
        <p:sp>
          <p:nvSpPr>
            <p:cNvPr name="TextBox 10" id="10"/>
            <p:cNvSpPr txBox="true"/>
            <p:nvPr/>
          </p:nvSpPr>
          <p:spPr>
            <a:xfrm rot="0">
              <a:off x="13669933" y="3713079"/>
              <a:ext cx="9452094" cy="667058"/>
            </a:xfrm>
            <a:prstGeom prst="rect">
              <a:avLst/>
            </a:prstGeom>
          </p:spPr>
          <p:txBody>
            <a:bodyPr anchor="t" rtlCol="false" tIns="0" lIns="0" bIns="0" rIns="0">
              <a:spAutoFit/>
            </a:bodyPr>
            <a:lstStyle/>
            <a:p>
              <a:pPr algn="l">
                <a:lnSpc>
                  <a:spcPts val="4133"/>
                </a:lnSpc>
              </a:pPr>
              <a:r>
                <a:rPr lang="en-US" sz="3179" b="true">
                  <a:solidFill>
                    <a:srgbClr val="201E21"/>
                  </a:solidFill>
                  <a:latin typeface="TT Norms Bold"/>
                  <a:ea typeface="TT Norms Bold"/>
                  <a:cs typeface="TT Norms Bold"/>
                  <a:sym typeface="TT Norms Bold"/>
                </a:rPr>
                <a:t>Mariam Medhet</a:t>
              </a:r>
            </a:p>
          </p:txBody>
        </p:sp>
        <p:sp>
          <p:nvSpPr>
            <p:cNvPr name="TextBox 11" id="11"/>
            <p:cNvSpPr txBox="true"/>
            <p:nvPr/>
          </p:nvSpPr>
          <p:spPr>
            <a:xfrm rot="0">
              <a:off x="13669933" y="4479921"/>
              <a:ext cx="9452094" cy="2717466"/>
            </a:xfrm>
            <a:prstGeom prst="rect">
              <a:avLst/>
            </a:prstGeom>
          </p:spPr>
          <p:txBody>
            <a:bodyPr anchor="t" rtlCol="false" tIns="0" lIns="0" bIns="0" rIns="0">
              <a:spAutoFit/>
            </a:bodyPr>
            <a:lstStyle/>
            <a:p>
              <a:pPr algn="l">
                <a:lnSpc>
                  <a:spcPts val="3248"/>
                </a:lnSpc>
              </a:pPr>
              <a:r>
                <a:rPr lang="en-US" sz="2498">
                  <a:solidFill>
                    <a:srgbClr val="201E21"/>
                  </a:solidFill>
                  <a:latin typeface="TT Norms"/>
                  <a:ea typeface="TT Norms"/>
                  <a:cs typeface="TT Norms"/>
                  <a:sym typeface="TT Norms"/>
                </a:rPr>
                <a:t>Built responsive UI/UX in ASP.NET Core MVC ∙ Full authentication ∙ Modular JS ∙ Finalized and polished every page</a:t>
              </a:r>
            </a:p>
            <a:p>
              <a:pPr algn="l">
                <a:lnSpc>
                  <a:spcPts val="3248"/>
                </a:lnSpc>
              </a:pPr>
            </a:p>
            <a:p>
              <a:pPr algn="l">
                <a:lnSpc>
                  <a:spcPts val="3248"/>
                </a:lnSpc>
              </a:pPr>
            </a:p>
          </p:txBody>
        </p:sp>
        <p:sp>
          <p:nvSpPr>
            <p:cNvPr name="TextBox 12" id="12"/>
            <p:cNvSpPr txBox="true"/>
            <p:nvPr/>
          </p:nvSpPr>
          <p:spPr>
            <a:xfrm rot="0">
              <a:off x="1859063" y="3589017"/>
              <a:ext cx="9121564" cy="635205"/>
            </a:xfrm>
            <a:prstGeom prst="rect">
              <a:avLst/>
            </a:prstGeom>
          </p:spPr>
          <p:txBody>
            <a:bodyPr anchor="t" rtlCol="false" tIns="0" lIns="0" bIns="0" rIns="0">
              <a:spAutoFit/>
            </a:bodyPr>
            <a:lstStyle/>
            <a:p>
              <a:pPr algn="l">
                <a:lnSpc>
                  <a:spcPts val="3989"/>
                </a:lnSpc>
              </a:pPr>
              <a:r>
                <a:rPr lang="en-US" sz="3068" b="true">
                  <a:solidFill>
                    <a:srgbClr val="201E21"/>
                  </a:solidFill>
                  <a:latin typeface="TT Norms Bold"/>
                  <a:ea typeface="TT Norms Bold"/>
                  <a:cs typeface="TT Norms Bold"/>
                  <a:sym typeface="TT Norms Bold"/>
                </a:rPr>
                <a:t>Mariam Tarek</a:t>
              </a:r>
            </a:p>
          </p:txBody>
        </p:sp>
        <p:sp>
          <p:nvSpPr>
            <p:cNvPr name="TextBox 13" id="13"/>
            <p:cNvSpPr txBox="true"/>
            <p:nvPr/>
          </p:nvSpPr>
          <p:spPr>
            <a:xfrm rot="0">
              <a:off x="1859063" y="4310326"/>
              <a:ext cx="9121564" cy="2103460"/>
            </a:xfrm>
            <a:prstGeom prst="rect">
              <a:avLst/>
            </a:prstGeom>
          </p:spPr>
          <p:txBody>
            <a:bodyPr anchor="t" rtlCol="false" tIns="0" lIns="0" bIns="0" rIns="0">
              <a:spAutoFit/>
            </a:bodyPr>
            <a:lstStyle/>
            <a:p>
              <a:pPr algn="l">
                <a:lnSpc>
                  <a:spcPts val="3134"/>
                </a:lnSpc>
              </a:pPr>
              <a:r>
                <a:rPr lang="en-US" sz="2411">
                  <a:solidFill>
                    <a:srgbClr val="201E21"/>
                  </a:solidFill>
                  <a:latin typeface="TT Norms"/>
                  <a:ea typeface="TT Norms"/>
                  <a:cs typeface="TT Norms"/>
                  <a:sym typeface="TT Norms"/>
                </a:rPr>
                <a:t>Responsible for the ticketing system, booking management, and simulated payments, managing the full flow from ticket creation to attendee booking confirmation.</a:t>
              </a:r>
            </a:p>
          </p:txBody>
        </p:sp>
        <p:sp>
          <p:nvSpPr>
            <p:cNvPr name="AutoShape 14" id="14"/>
            <p:cNvSpPr/>
            <p:nvPr/>
          </p:nvSpPr>
          <p:spPr>
            <a:xfrm>
              <a:off x="66454" y="2776374"/>
              <a:ext cx="10914173" cy="0"/>
            </a:xfrm>
            <a:prstGeom prst="line">
              <a:avLst/>
            </a:prstGeom>
            <a:ln cap="flat" w="28970">
              <a:solidFill>
                <a:srgbClr val="201E21"/>
              </a:solidFill>
              <a:prstDash val="solid"/>
              <a:headEnd type="none" len="sm" w="sm"/>
              <a:tailEnd type="none" len="sm" w="sm"/>
            </a:ln>
          </p:spPr>
        </p:sp>
        <p:sp>
          <p:nvSpPr>
            <p:cNvPr name="Freeform 15" id="15"/>
            <p:cNvSpPr/>
            <p:nvPr/>
          </p:nvSpPr>
          <p:spPr>
            <a:xfrm flipH="false" flipV="false" rot="0">
              <a:off x="0" y="121021"/>
              <a:ext cx="1147973" cy="569812"/>
            </a:xfrm>
            <a:custGeom>
              <a:avLst/>
              <a:gdLst/>
              <a:ahLst/>
              <a:cxnLst/>
              <a:rect r="r" b="b" t="t" l="l"/>
              <a:pathLst>
                <a:path h="569812" w="1147973">
                  <a:moveTo>
                    <a:pt x="0" y="0"/>
                  </a:moveTo>
                  <a:lnTo>
                    <a:pt x="1147973" y="0"/>
                  </a:lnTo>
                  <a:lnTo>
                    <a:pt x="1147973" y="569812"/>
                  </a:lnTo>
                  <a:lnTo>
                    <a:pt x="0" y="569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372241" y="7435722"/>
              <a:ext cx="1134846" cy="563296"/>
            </a:xfrm>
            <a:custGeom>
              <a:avLst/>
              <a:gdLst/>
              <a:ahLst/>
              <a:cxnLst/>
              <a:rect r="r" b="b" t="t" l="l"/>
              <a:pathLst>
                <a:path h="563296" w="1134846">
                  <a:moveTo>
                    <a:pt x="0" y="0"/>
                  </a:moveTo>
                  <a:lnTo>
                    <a:pt x="1134846" y="0"/>
                  </a:lnTo>
                  <a:lnTo>
                    <a:pt x="1134846" y="563297"/>
                  </a:lnTo>
                  <a:lnTo>
                    <a:pt x="0" y="5632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861672" y="74141"/>
              <a:ext cx="9118955" cy="635029"/>
            </a:xfrm>
            <a:prstGeom prst="rect">
              <a:avLst/>
            </a:prstGeom>
          </p:spPr>
          <p:txBody>
            <a:bodyPr anchor="t" rtlCol="false" tIns="0" lIns="0" bIns="0" rIns="0">
              <a:spAutoFit/>
            </a:bodyPr>
            <a:lstStyle/>
            <a:p>
              <a:pPr algn="l">
                <a:lnSpc>
                  <a:spcPts val="3988"/>
                </a:lnSpc>
              </a:pPr>
              <a:r>
                <a:rPr lang="en-US" sz="3067" b="true">
                  <a:solidFill>
                    <a:srgbClr val="201E21"/>
                  </a:solidFill>
                  <a:latin typeface="TT Norms Bold"/>
                  <a:ea typeface="TT Norms Bold"/>
                  <a:cs typeface="TT Norms Bold"/>
                  <a:sym typeface="TT Norms Bold"/>
                </a:rPr>
                <a:t>Bansee Abdelnasser </a:t>
              </a:r>
            </a:p>
          </p:txBody>
        </p:sp>
        <p:sp>
          <p:nvSpPr>
            <p:cNvPr name="TextBox 18" id="18"/>
            <p:cNvSpPr txBox="true"/>
            <p:nvPr/>
          </p:nvSpPr>
          <p:spPr>
            <a:xfrm rot="0">
              <a:off x="1861672" y="795241"/>
              <a:ext cx="9118955" cy="1574089"/>
            </a:xfrm>
            <a:prstGeom prst="rect">
              <a:avLst/>
            </a:prstGeom>
          </p:spPr>
          <p:txBody>
            <a:bodyPr anchor="t" rtlCol="false" tIns="0" lIns="0" bIns="0" rIns="0">
              <a:spAutoFit/>
            </a:bodyPr>
            <a:lstStyle/>
            <a:p>
              <a:pPr algn="l">
                <a:lnSpc>
                  <a:spcPts val="3133"/>
                </a:lnSpc>
              </a:pPr>
              <a:r>
                <a:rPr lang="en-US" sz="2410">
                  <a:solidFill>
                    <a:srgbClr val="201E21"/>
                  </a:solidFill>
                  <a:latin typeface="TT Norms"/>
                  <a:ea typeface="TT Norms"/>
                  <a:cs typeface="TT Norms"/>
                  <a:sym typeface="TT Norms"/>
                </a:rPr>
                <a:t>Responsible for user registration, login, and profile updates, as well as attendee functionalities such as favoriting events and the Organizer Dashboard.</a:t>
              </a:r>
            </a:p>
          </p:txBody>
        </p:sp>
        <p:sp>
          <p:nvSpPr>
            <p:cNvPr name="TextBox 19" id="19"/>
            <p:cNvSpPr txBox="true"/>
            <p:nvPr/>
          </p:nvSpPr>
          <p:spPr>
            <a:xfrm rot="0">
              <a:off x="8226381" y="7352123"/>
              <a:ext cx="9014683" cy="637511"/>
            </a:xfrm>
            <a:prstGeom prst="rect">
              <a:avLst/>
            </a:prstGeom>
          </p:spPr>
          <p:txBody>
            <a:bodyPr anchor="t" rtlCol="false" tIns="0" lIns="0" bIns="0" rIns="0">
              <a:spAutoFit/>
            </a:bodyPr>
            <a:lstStyle/>
            <a:p>
              <a:pPr algn="l">
                <a:lnSpc>
                  <a:spcPts val="3942"/>
                </a:lnSpc>
              </a:pPr>
              <a:r>
                <a:rPr lang="en-US" sz="3032" b="true">
                  <a:solidFill>
                    <a:srgbClr val="201E21"/>
                  </a:solidFill>
                  <a:latin typeface="TT Norms Bold"/>
                  <a:ea typeface="TT Norms Bold"/>
                  <a:cs typeface="TT Norms Bold"/>
                  <a:sym typeface="TT Norms Bold"/>
                </a:rPr>
                <a:t>Mariam Hazem</a:t>
              </a:r>
            </a:p>
          </p:txBody>
        </p:sp>
        <p:sp>
          <p:nvSpPr>
            <p:cNvPr name="TextBox 20" id="20"/>
            <p:cNvSpPr txBox="true"/>
            <p:nvPr/>
          </p:nvSpPr>
          <p:spPr>
            <a:xfrm rot="0">
              <a:off x="8226381" y="8083918"/>
              <a:ext cx="9742951" cy="2069814"/>
            </a:xfrm>
            <a:prstGeom prst="rect">
              <a:avLst/>
            </a:prstGeom>
          </p:spPr>
          <p:txBody>
            <a:bodyPr anchor="t" rtlCol="false" tIns="0" lIns="0" bIns="0" rIns="0">
              <a:spAutoFit/>
            </a:bodyPr>
            <a:lstStyle/>
            <a:p>
              <a:pPr algn="l">
                <a:lnSpc>
                  <a:spcPts val="3097"/>
                </a:lnSpc>
              </a:pPr>
              <a:r>
                <a:rPr lang="en-US" sz="2382">
                  <a:solidFill>
                    <a:srgbClr val="201E21"/>
                  </a:solidFill>
                  <a:latin typeface="TT Norms"/>
                  <a:ea typeface="TT Norms"/>
                  <a:cs typeface="TT Norms"/>
                  <a:sym typeface="TT Norms"/>
                </a:rPr>
                <a:t>Created initial version of several pages (Login, Register, Home, etc.) Contributed to the main site.css and early styling</a:t>
              </a:r>
            </a:p>
            <a:p>
              <a:pPr algn="l">
                <a:lnSpc>
                  <a:spcPts val="3097"/>
                </a:lnSpc>
              </a:pPr>
            </a:p>
          </p:txBody>
        </p:sp>
        <p:sp>
          <p:nvSpPr>
            <p:cNvPr name="Freeform 21" id="21"/>
            <p:cNvSpPr/>
            <p:nvPr/>
          </p:nvSpPr>
          <p:spPr>
            <a:xfrm flipH="false" flipV="false" rot="0">
              <a:off x="66454" y="3663744"/>
              <a:ext cx="1148302" cy="569975"/>
            </a:xfrm>
            <a:custGeom>
              <a:avLst/>
              <a:gdLst/>
              <a:ahLst/>
              <a:cxnLst/>
              <a:rect r="r" b="b" t="t" l="l"/>
              <a:pathLst>
                <a:path h="569975" w="1148302">
                  <a:moveTo>
                    <a:pt x="0" y="0"/>
                  </a:moveTo>
                  <a:lnTo>
                    <a:pt x="1148301" y="0"/>
                  </a:lnTo>
                  <a:lnTo>
                    <a:pt x="1148301" y="569975"/>
                  </a:lnTo>
                  <a:lnTo>
                    <a:pt x="0" y="5699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233362" y="5023255"/>
            <a:ext cx="18707100" cy="8438551"/>
            <a:chOff x="0" y="0"/>
            <a:chExt cx="24942800" cy="11251402"/>
          </a:xfrm>
        </p:grpSpPr>
        <p:grpSp>
          <p:nvGrpSpPr>
            <p:cNvPr name="Group 3" id="3"/>
            <p:cNvGrpSpPr/>
            <p:nvPr/>
          </p:nvGrpSpPr>
          <p:grpSpPr>
            <a:xfrm rot="0">
              <a:off x="0" y="2308970"/>
              <a:ext cx="24942800" cy="4957007"/>
              <a:chOff x="0" y="0"/>
              <a:chExt cx="4926973" cy="979162"/>
            </a:xfrm>
          </p:grpSpPr>
          <p:sp>
            <p:nvSpPr>
              <p:cNvPr name="Freeform 4" id="4"/>
              <p:cNvSpPr/>
              <p:nvPr/>
            </p:nvSpPr>
            <p:spPr>
              <a:xfrm flipH="false" flipV="false" rot="0">
                <a:off x="0" y="0"/>
                <a:ext cx="4926973" cy="979162"/>
              </a:xfrm>
              <a:custGeom>
                <a:avLst/>
                <a:gdLst/>
                <a:ahLst/>
                <a:cxnLst/>
                <a:rect r="r" b="b" t="t" l="l"/>
                <a:pathLst>
                  <a:path h="979162" w="4926973">
                    <a:moveTo>
                      <a:pt x="0" y="0"/>
                    </a:moveTo>
                    <a:lnTo>
                      <a:pt x="4926973" y="0"/>
                    </a:lnTo>
                    <a:lnTo>
                      <a:pt x="4926973" y="979162"/>
                    </a:lnTo>
                    <a:lnTo>
                      <a:pt x="0" y="979162"/>
                    </a:lnTo>
                    <a:close/>
                  </a:path>
                </a:pathLst>
              </a:custGeom>
              <a:solidFill>
                <a:srgbClr val="201E21"/>
              </a:solidFill>
            </p:spPr>
          </p:sp>
          <p:sp>
            <p:nvSpPr>
              <p:cNvPr name="TextBox 5" id="5"/>
              <p:cNvSpPr txBox="true"/>
              <p:nvPr/>
            </p:nvSpPr>
            <p:spPr>
              <a:xfrm>
                <a:off x="0" y="-19050"/>
                <a:ext cx="4926973" cy="998212"/>
              </a:xfrm>
              <a:prstGeom prst="rect">
                <a:avLst/>
              </a:prstGeom>
            </p:spPr>
            <p:txBody>
              <a:bodyPr anchor="ctr" rtlCol="false" tIns="50800" lIns="50800" bIns="50800" rIns="50800"/>
              <a:lstStyle/>
              <a:p>
                <a:pPr algn="ctr">
                  <a:lnSpc>
                    <a:spcPts val="3038"/>
                  </a:lnSpc>
                </a:pPr>
              </a:p>
            </p:txBody>
          </p:sp>
        </p:grpSp>
        <p:sp>
          <p:nvSpPr>
            <p:cNvPr name="Freeform 6" id="6"/>
            <p:cNvSpPr/>
            <p:nvPr/>
          </p:nvSpPr>
          <p:spPr>
            <a:xfrm flipH="true" flipV="false" rot="-490398">
              <a:off x="14086091" y="641250"/>
              <a:ext cx="9733272" cy="9968901"/>
            </a:xfrm>
            <a:custGeom>
              <a:avLst/>
              <a:gdLst/>
              <a:ahLst/>
              <a:cxnLst/>
              <a:rect r="r" b="b" t="t" l="l"/>
              <a:pathLst>
                <a:path h="9968901" w="9733272">
                  <a:moveTo>
                    <a:pt x="9733272" y="0"/>
                  </a:moveTo>
                  <a:lnTo>
                    <a:pt x="0" y="0"/>
                  </a:lnTo>
                  <a:lnTo>
                    <a:pt x="0" y="9968901"/>
                  </a:lnTo>
                  <a:lnTo>
                    <a:pt x="9733272" y="9968901"/>
                  </a:lnTo>
                  <a:lnTo>
                    <a:pt x="9733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682750" y="3671794"/>
              <a:ext cx="12959959" cy="1953907"/>
            </a:xfrm>
            <a:prstGeom prst="rect">
              <a:avLst/>
            </a:prstGeom>
          </p:spPr>
          <p:txBody>
            <a:bodyPr anchor="t" rtlCol="false" tIns="0" lIns="0" bIns="0" rIns="0">
              <a:spAutoFit/>
            </a:bodyPr>
            <a:lstStyle/>
            <a:p>
              <a:pPr algn="l">
                <a:lnSpc>
                  <a:spcPts val="9156"/>
                </a:lnSpc>
              </a:pPr>
              <a:r>
                <a:rPr lang="en-US" sz="9156" spc="-457">
                  <a:solidFill>
                    <a:srgbClr val="FCF3D4"/>
                  </a:solidFill>
                  <a:latin typeface="Agrandir Narrow"/>
                  <a:ea typeface="Agrandir Narrow"/>
                  <a:cs typeface="Agrandir Narrow"/>
                  <a:sym typeface="Agrandir Narrow"/>
                </a:rPr>
                <a:t>Problem Statement</a:t>
              </a:r>
            </a:p>
          </p:txBody>
        </p:sp>
      </p:grpSp>
      <p:grpSp>
        <p:nvGrpSpPr>
          <p:cNvPr name="Group 8" id="8"/>
          <p:cNvGrpSpPr/>
          <p:nvPr/>
        </p:nvGrpSpPr>
        <p:grpSpPr>
          <a:xfrm rot="0">
            <a:off x="580520" y="-169562"/>
            <a:ext cx="17221214" cy="6924577"/>
            <a:chOff x="0" y="0"/>
            <a:chExt cx="22961619" cy="9232770"/>
          </a:xfrm>
        </p:grpSpPr>
        <p:sp>
          <p:nvSpPr>
            <p:cNvPr name="AutoShape 9" id="9"/>
            <p:cNvSpPr/>
            <p:nvPr/>
          </p:nvSpPr>
          <p:spPr>
            <a:xfrm flipV="true">
              <a:off x="11386224" y="44"/>
              <a:ext cx="31750" cy="9232683"/>
            </a:xfrm>
            <a:prstGeom prst="line">
              <a:avLst/>
            </a:prstGeom>
            <a:ln cap="flat" w="25400">
              <a:solidFill>
                <a:srgbClr val="201E21"/>
              </a:solidFill>
              <a:prstDash val="solid"/>
              <a:headEnd type="none" len="sm" w="sm"/>
              <a:tailEnd type="none" len="sm" w="sm"/>
            </a:ln>
          </p:spPr>
        </p:sp>
        <p:sp>
          <p:nvSpPr>
            <p:cNvPr name="TextBox 10" id="10"/>
            <p:cNvSpPr txBox="true"/>
            <p:nvPr/>
          </p:nvSpPr>
          <p:spPr>
            <a:xfrm rot="0">
              <a:off x="0" y="2689214"/>
              <a:ext cx="10789932" cy="4639807"/>
            </a:xfrm>
            <a:prstGeom prst="rect">
              <a:avLst/>
            </a:prstGeom>
          </p:spPr>
          <p:txBody>
            <a:bodyPr anchor="t" rtlCol="false" tIns="0" lIns="0" bIns="0" rIns="0">
              <a:spAutoFit/>
            </a:bodyPr>
            <a:lstStyle/>
            <a:p>
              <a:pPr algn="ctr">
                <a:lnSpc>
                  <a:spcPts val="4533"/>
                </a:lnSpc>
              </a:pPr>
              <a:r>
                <a:rPr lang="en-US" sz="4533" spc="-226">
                  <a:solidFill>
                    <a:srgbClr val="201E21"/>
                  </a:solidFill>
                  <a:latin typeface="TT Norms"/>
                  <a:ea typeface="TT Norms"/>
                  <a:cs typeface="TT Norms"/>
                  <a:sym typeface="TT Norms"/>
                </a:rPr>
                <a:t>Traditional event management is often manual, time-consuming, and error-prone, making it difficult for organizers to track registrations, manage attendees, and coordinate logistics efficiently.</a:t>
              </a:r>
            </a:p>
          </p:txBody>
        </p:sp>
        <p:sp>
          <p:nvSpPr>
            <p:cNvPr name="TextBox 11" id="11"/>
            <p:cNvSpPr txBox="true"/>
            <p:nvPr/>
          </p:nvSpPr>
          <p:spPr>
            <a:xfrm rot="0">
              <a:off x="12651054" y="2698177"/>
              <a:ext cx="10310565" cy="4630843"/>
            </a:xfrm>
            <a:prstGeom prst="rect">
              <a:avLst/>
            </a:prstGeom>
          </p:spPr>
          <p:txBody>
            <a:bodyPr anchor="t" rtlCol="false" tIns="0" lIns="0" bIns="0" rIns="0">
              <a:spAutoFit/>
            </a:bodyPr>
            <a:lstStyle/>
            <a:p>
              <a:pPr algn="ctr">
                <a:lnSpc>
                  <a:spcPts val="4550"/>
                </a:lnSpc>
              </a:pPr>
              <a:r>
                <a:rPr lang="en-US" sz="4550" spc="-227">
                  <a:solidFill>
                    <a:srgbClr val="201E21"/>
                  </a:solidFill>
                  <a:latin typeface="TT Norms"/>
                  <a:ea typeface="TT Norms"/>
                  <a:cs typeface="TT Norms"/>
                  <a:sym typeface="TT Norms"/>
                </a:rPr>
                <a:t>Participants face challenges in discovering and registering for events, creating a need for a centralized platform that streamlines event creation, management, and participation.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592335" y="724434"/>
            <a:ext cx="15666965" cy="8323446"/>
            <a:chOff x="0" y="0"/>
            <a:chExt cx="20889287" cy="11097927"/>
          </a:xfrm>
        </p:grpSpPr>
        <p:sp>
          <p:nvSpPr>
            <p:cNvPr name="AutoShape 3" id="3"/>
            <p:cNvSpPr/>
            <p:nvPr/>
          </p:nvSpPr>
          <p:spPr>
            <a:xfrm>
              <a:off x="0" y="8676611"/>
              <a:ext cx="1670700" cy="0"/>
            </a:xfrm>
            <a:prstGeom prst="line">
              <a:avLst/>
            </a:prstGeom>
            <a:ln cap="flat" w="49092">
              <a:solidFill>
                <a:srgbClr val="201E21"/>
              </a:solidFill>
              <a:prstDash val="solid"/>
              <a:headEnd type="none" len="sm" w="sm"/>
              <a:tailEnd type="none" len="sm" w="sm"/>
            </a:ln>
          </p:spPr>
        </p:sp>
        <p:sp>
          <p:nvSpPr>
            <p:cNvPr name="AutoShape 4" id="4"/>
            <p:cNvSpPr/>
            <p:nvPr/>
          </p:nvSpPr>
          <p:spPr>
            <a:xfrm>
              <a:off x="19218587" y="8087597"/>
              <a:ext cx="1670700" cy="0"/>
            </a:xfrm>
            <a:prstGeom prst="line">
              <a:avLst/>
            </a:prstGeom>
            <a:ln cap="flat" w="49092">
              <a:solidFill>
                <a:srgbClr val="201E21"/>
              </a:solidFill>
              <a:prstDash val="solid"/>
              <a:headEnd type="none" len="sm" w="sm"/>
              <a:tailEnd type="none" len="sm" w="sm"/>
            </a:ln>
          </p:spPr>
        </p:sp>
        <p:sp>
          <p:nvSpPr>
            <p:cNvPr name="AutoShape 5" id="5"/>
            <p:cNvSpPr/>
            <p:nvPr/>
          </p:nvSpPr>
          <p:spPr>
            <a:xfrm>
              <a:off x="19129687" y="646172"/>
              <a:ext cx="1670700" cy="0"/>
            </a:xfrm>
            <a:prstGeom prst="line">
              <a:avLst/>
            </a:prstGeom>
            <a:ln cap="flat" w="49092">
              <a:solidFill>
                <a:srgbClr val="201E21"/>
              </a:solidFill>
              <a:prstDash val="solid"/>
              <a:headEnd type="none" len="sm" w="sm"/>
              <a:tailEnd type="none" len="sm" w="sm"/>
            </a:ln>
          </p:spPr>
        </p:sp>
        <p:sp>
          <p:nvSpPr>
            <p:cNvPr name="AutoShape 6" id="6"/>
            <p:cNvSpPr/>
            <p:nvPr/>
          </p:nvSpPr>
          <p:spPr>
            <a:xfrm>
              <a:off x="0" y="229481"/>
              <a:ext cx="1670700" cy="0"/>
            </a:xfrm>
            <a:prstGeom prst="line">
              <a:avLst/>
            </a:prstGeom>
            <a:ln cap="flat" w="49092">
              <a:solidFill>
                <a:srgbClr val="201E21"/>
              </a:solidFill>
              <a:prstDash val="solid"/>
              <a:headEnd type="none" len="sm" w="sm"/>
              <a:tailEnd type="none" len="sm" w="sm"/>
            </a:ln>
          </p:spPr>
        </p:sp>
        <p:sp>
          <p:nvSpPr>
            <p:cNvPr name="TextBox 7" id="7"/>
            <p:cNvSpPr txBox="true"/>
            <p:nvPr/>
          </p:nvSpPr>
          <p:spPr>
            <a:xfrm rot="0">
              <a:off x="16409739" y="1082096"/>
              <a:ext cx="4390648" cy="3216231"/>
            </a:xfrm>
            <a:prstGeom prst="rect">
              <a:avLst/>
            </a:prstGeom>
          </p:spPr>
          <p:txBody>
            <a:bodyPr anchor="t" rtlCol="false" tIns="0" lIns="0" bIns="0" rIns="0">
              <a:spAutoFit/>
            </a:bodyPr>
            <a:lstStyle/>
            <a:p>
              <a:pPr algn="r">
                <a:lnSpc>
                  <a:spcPts val="3866"/>
                </a:lnSpc>
              </a:pPr>
              <a:r>
                <a:rPr lang="en-US" sz="2974" b="true">
                  <a:solidFill>
                    <a:srgbClr val="201E21"/>
                  </a:solidFill>
                  <a:latin typeface="TT Norms Bold"/>
                  <a:ea typeface="TT Norms Bold"/>
                  <a:cs typeface="TT Norms Bold"/>
                  <a:sym typeface="TT Norms Bold"/>
                </a:rPr>
                <a:t>Allow attendees to discover events, register, and manage their tickets easily.</a:t>
              </a:r>
            </a:p>
          </p:txBody>
        </p:sp>
        <p:sp>
          <p:nvSpPr>
            <p:cNvPr name="TextBox 8" id="8"/>
            <p:cNvSpPr txBox="true"/>
            <p:nvPr/>
          </p:nvSpPr>
          <p:spPr>
            <a:xfrm rot="0">
              <a:off x="14005582" y="8528922"/>
              <a:ext cx="6883705" cy="2569006"/>
            </a:xfrm>
            <a:prstGeom prst="rect">
              <a:avLst/>
            </a:prstGeom>
          </p:spPr>
          <p:txBody>
            <a:bodyPr anchor="t" rtlCol="false" tIns="0" lIns="0" bIns="0" rIns="0">
              <a:spAutoFit/>
            </a:bodyPr>
            <a:lstStyle/>
            <a:p>
              <a:pPr algn="r">
                <a:lnSpc>
                  <a:spcPts val="3866"/>
                </a:lnSpc>
              </a:pPr>
              <a:r>
                <a:rPr lang="en-US" sz="2974" b="true">
                  <a:solidFill>
                    <a:srgbClr val="201E21"/>
                  </a:solidFill>
                  <a:latin typeface="TT Norms Bold"/>
                  <a:ea typeface="TT Norms Bold"/>
                  <a:cs typeface="TT Norms Bold"/>
                  <a:sym typeface="TT Norms Bold"/>
                </a:rPr>
                <a:t>Enable organizers to efficiently track participation, and define ticketing options.</a:t>
              </a:r>
            </a:p>
          </p:txBody>
        </p:sp>
        <p:sp>
          <p:nvSpPr>
            <p:cNvPr name="TextBox 9" id="9"/>
            <p:cNvSpPr txBox="true"/>
            <p:nvPr/>
          </p:nvSpPr>
          <p:spPr>
            <a:xfrm rot="0">
              <a:off x="0" y="9176907"/>
              <a:ext cx="6795798" cy="1921021"/>
            </a:xfrm>
            <a:prstGeom prst="rect">
              <a:avLst/>
            </a:prstGeom>
          </p:spPr>
          <p:txBody>
            <a:bodyPr anchor="t" rtlCol="false" tIns="0" lIns="0" bIns="0" rIns="0">
              <a:spAutoFit/>
            </a:bodyPr>
            <a:lstStyle/>
            <a:p>
              <a:pPr algn="l">
                <a:lnSpc>
                  <a:spcPts val="3866"/>
                </a:lnSpc>
              </a:pPr>
              <a:r>
                <a:rPr lang="en-US" sz="2974" b="true">
                  <a:solidFill>
                    <a:srgbClr val="201E21"/>
                  </a:solidFill>
                  <a:latin typeface="TT Norms Bold"/>
                  <a:ea typeface="TT Norms Bold"/>
                  <a:cs typeface="TT Norms Bold"/>
                  <a:sym typeface="TT Norms Bold"/>
                </a:rPr>
                <a:t>Implement role-based access control for  organizers, and attendees.</a:t>
              </a:r>
            </a:p>
          </p:txBody>
        </p:sp>
        <p:sp>
          <p:nvSpPr>
            <p:cNvPr name="TextBox 10" id="10"/>
            <p:cNvSpPr txBox="true"/>
            <p:nvPr/>
          </p:nvSpPr>
          <p:spPr>
            <a:xfrm rot="0">
              <a:off x="0" y="617597"/>
              <a:ext cx="5366780" cy="5807506"/>
            </a:xfrm>
            <a:prstGeom prst="rect">
              <a:avLst/>
            </a:prstGeom>
          </p:spPr>
          <p:txBody>
            <a:bodyPr anchor="t" rtlCol="false" tIns="0" lIns="0" bIns="0" rIns="0">
              <a:spAutoFit/>
            </a:bodyPr>
            <a:lstStyle/>
            <a:p>
              <a:pPr algn="l">
                <a:lnSpc>
                  <a:spcPts val="3866"/>
                </a:lnSpc>
              </a:pPr>
              <a:r>
                <a:rPr lang="en-US" sz="2974" b="true">
                  <a:solidFill>
                    <a:srgbClr val="201E21"/>
                  </a:solidFill>
                  <a:latin typeface="TT Norms Bold"/>
                  <a:ea typeface="TT Norms Bold"/>
                  <a:cs typeface="TT Norms Bold"/>
                  <a:sym typeface="TT Norms Bold"/>
                </a:rPr>
                <a:t>Implement a structured and maintainable architecture that supports clear workflows for event creation, booking, and ticket management.</a:t>
              </a:r>
            </a:p>
            <a:p>
              <a:pPr algn="l">
                <a:lnSpc>
                  <a:spcPts val="3866"/>
                </a:lnSpc>
              </a:pPr>
            </a:p>
          </p:txBody>
        </p:sp>
        <p:grpSp>
          <p:nvGrpSpPr>
            <p:cNvPr name="Group 11" id="11"/>
            <p:cNvGrpSpPr/>
            <p:nvPr/>
          </p:nvGrpSpPr>
          <p:grpSpPr>
            <a:xfrm rot="0">
              <a:off x="6294896" y="2775474"/>
              <a:ext cx="8502183" cy="6415758"/>
              <a:chOff x="0" y="0"/>
              <a:chExt cx="1077125" cy="812800"/>
            </a:xfrm>
          </p:grpSpPr>
          <p:sp>
            <p:nvSpPr>
              <p:cNvPr name="Freeform 12" id="12"/>
              <p:cNvSpPr/>
              <p:nvPr/>
            </p:nvSpPr>
            <p:spPr>
              <a:xfrm flipH="false" flipV="false" rot="0">
                <a:off x="0" y="0"/>
                <a:ext cx="1077125" cy="812800"/>
              </a:xfrm>
              <a:custGeom>
                <a:avLst/>
                <a:gdLst/>
                <a:ahLst/>
                <a:cxnLst/>
                <a:rect r="r" b="b" t="t" l="l"/>
                <a:pathLst>
                  <a:path h="812800" w="1077125">
                    <a:moveTo>
                      <a:pt x="538563" y="0"/>
                    </a:moveTo>
                    <a:cubicBezTo>
                      <a:pt x="241123" y="0"/>
                      <a:pt x="0" y="181951"/>
                      <a:pt x="0" y="406400"/>
                    </a:cubicBezTo>
                    <a:cubicBezTo>
                      <a:pt x="0" y="630849"/>
                      <a:pt x="241123" y="812800"/>
                      <a:pt x="538563" y="812800"/>
                    </a:cubicBezTo>
                    <a:cubicBezTo>
                      <a:pt x="836002" y="812800"/>
                      <a:pt x="1077125" y="630849"/>
                      <a:pt x="1077125" y="406400"/>
                    </a:cubicBezTo>
                    <a:cubicBezTo>
                      <a:pt x="1077125" y="181951"/>
                      <a:pt x="836002" y="0"/>
                      <a:pt x="538563" y="0"/>
                    </a:cubicBezTo>
                    <a:close/>
                  </a:path>
                </a:pathLst>
              </a:custGeom>
              <a:solidFill>
                <a:srgbClr val="EF4434"/>
              </a:solidFill>
            </p:spPr>
          </p:sp>
          <p:sp>
            <p:nvSpPr>
              <p:cNvPr name="TextBox 13" id="13"/>
              <p:cNvSpPr txBox="true"/>
              <p:nvPr/>
            </p:nvSpPr>
            <p:spPr>
              <a:xfrm>
                <a:off x="100980" y="57150"/>
                <a:ext cx="875164"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5073285" y="3648959"/>
              <a:ext cx="10401474" cy="6430002"/>
            </a:xfrm>
            <a:custGeom>
              <a:avLst/>
              <a:gdLst/>
              <a:ahLst/>
              <a:cxnLst/>
              <a:rect r="r" b="b" t="t" l="l"/>
              <a:pathLst>
                <a:path h="6430002" w="10401474">
                  <a:moveTo>
                    <a:pt x="0" y="0"/>
                  </a:moveTo>
                  <a:lnTo>
                    <a:pt x="10401474" y="0"/>
                  </a:lnTo>
                  <a:lnTo>
                    <a:pt x="10401474" y="6430002"/>
                  </a:lnTo>
                  <a:lnTo>
                    <a:pt x="0" y="6430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1243311">
              <a:off x="8727338" y="1172576"/>
              <a:ext cx="7498890" cy="2560697"/>
            </a:xfrm>
            <a:prstGeom prst="rect">
              <a:avLst/>
            </a:prstGeom>
          </p:spPr>
          <p:txBody>
            <a:bodyPr anchor="t" rtlCol="false" tIns="0" lIns="0" bIns="0" rIns="0">
              <a:spAutoFit/>
            </a:bodyPr>
            <a:lstStyle/>
            <a:p>
              <a:pPr algn="ctr">
                <a:lnSpc>
                  <a:spcPts val="7571"/>
                </a:lnSpc>
              </a:pPr>
              <a:r>
                <a:rPr lang="en-US" sz="7571" spc="-378">
                  <a:solidFill>
                    <a:srgbClr val="EF4434"/>
                  </a:solidFill>
                  <a:latin typeface="Agrandir Narrow"/>
                  <a:ea typeface="Agrandir Narrow"/>
                  <a:cs typeface="Agrandir Narrow"/>
                  <a:sym typeface="Agrandir Narrow"/>
                </a:rPr>
                <a:t>Project Goals</a:t>
              </a:r>
            </a:p>
            <a:p>
              <a:pPr algn="ctr" marL="1634688" indent="-817344" lvl="1">
                <a:lnSpc>
                  <a:spcPts val="7571"/>
                </a:lnSpc>
                <a:buFont typeface="Arial"/>
                <a:buChar char="•"/>
              </a:pPr>
            </a:p>
            <a:p>
              <a:pPr algn="ctr">
                <a:lnSpc>
                  <a:spcPts val="7571"/>
                </a:lnSpc>
              </a:pP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4517947" y="400619"/>
            <a:ext cx="9697945" cy="2882588"/>
            <a:chOff x="0" y="0"/>
            <a:chExt cx="12930593" cy="3843451"/>
          </a:xfrm>
        </p:grpSpPr>
        <p:sp>
          <p:nvSpPr>
            <p:cNvPr name="TextBox 3" id="3"/>
            <p:cNvSpPr txBox="true"/>
            <p:nvPr/>
          </p:nvSpPr>
          <p:spPr>
            <a:xfrm rot="0">
              <a:off x="2411803" y="1922145"/>
              <a:ext cx="7037204" cy="1921306"/>
            </a:xfrm>
            <a:prstGeom prst="rect">
              <a:avLst/>
            </a:prstGeom>
          </p:spPr>
          <p:txBody>
            <a:bodyPr anchor="t" rtlCol="false" tIns="0" lIns="0" bIns="0" rIns="0">
              <a:spAutoFit/>
            </a:bodyPr>
            <a:lstStyle/>
            <a:p>
              <a:pPr algn="ctr">
                <a:lnSpc>
                  <a:spcPts val="3866"/>
                </a:lnSpc>
              </a:pPr>
              <a:r>
                <a:rPr lang="en-US" sz="2974" b="true">
                  <a:solidFill>
                    <a:srgbClr val="201E21"/>
                  </a:solidFill>
                  <a:latin typeface="TT Norms Bold"/>
                  <a:ea typeface="TT Norms Bold"/>
                  <a:cs typeface="TT Norms Bold"/>
                  <a:sym typeface="TT Norms Bold"/>
                </a:rPr>
                <a:t>Eventa serves two main groups</a:t>
              </a:r>
            </a:p>
            <a:p>
              <a:pPr algn="r">
                <a:lnSpc>
                  <a:spcPts val="3866"/>
                </a:lnSpc>
              </a:pPr>
            </a:p>
          </p:txBody>
        </p:sp>
        <p:sp>
          <p:nvSpPr>
            <p:cNvPr name="TextBox 4" id="4"/>
            <p:cNvSpPr txBox="true"/>
            <p:nvPr/>
          </p:nvSpPr>
          <p:spPr>
            <a:xfrm rot="0">
              <a:off x="0" y="-104775"/>
              <a:ext cx="12930593" cy="2055495"/>
            </a:xfrm>
            <a:prstGeom prst="rect">
              <a:avLst/>
            </a:prstGeom>
          </p:spPr>
          <p:txBody>
            <a:bodyPr anchor="t" rtlCol="false" tIns="0" lIns="0" bIns="0" rIns="0">
              <a:spAutoFit/>
            </a:bodyPr>
            <a:lstStyle/>
            <a:p>
              <a:pPr algn="ctr">
                <a:lnSpc>
                  <a:spcPts val="9600"/>
                </a:lnSpc>
              </a:pPr>
              <a:r>
                <a:rPr lang="en-US" sz="9600" spc="-480">
                  <a:solidFill>
                    <a:srgbClr val="201E21"/>
                  </a:solidFill>
                  <a:latin typeface="Agrandir Narrow"/>
                  <a:ea typeface="Agrandir Narrow"/>
                  <a:cs typeface="Agrandir Narrow"/>
                  <a:sym typeface="Agrandir Narrow"/>
                </a:rPr>
                <a:t>Target Audience</a:t>
              </a:r>
            </a:p>
          </p:txBody>
        </p:sp>
      </p:grpSp>
      <p:grpSp>
        <p:nvGrpSpPr>
          <p:cNvPr name="Group 5" id="5"/>
          <p:cNvGrpSpPr/>
          <p:nvPr/>
        </p:nvGrpSpPr>
        <p:grpSpPr>
          <a:xfrm rot="0">
            <a:off x="1028700" y="3283207"/>
            <a:ext cx="15997322" cy="7003793"/>
            <a:chOff x="0" y="0"/>
            <a:chExt cx="21329762" cy="9338391"/>
          </a:xfrm>
        </p:grpSpPr>
        <p:sp>
          <p:nvSpPr>
            <p:cNvPr name="TextBox 6" id="6"/>
            <p:cNvSpPr txBox="true"/>
            <p:nvPr/>
          </p:nvSpPr>
          <p:spPr>
            <a:xfrm rot="0">
              <a:off x="0" y="2475153"/>
              <a:ext cx="9884918" cy="3658117"/>
            </a:xfrm>
            <a:prstGeom prst="rect">
              <a:avLst/>
            </a:prstGeom>
          </p:spPr>
          <p:txBody>
            <a:bodyPr anchor="t" rtlCol="false" tIns="0" lIns="0" bIns="0" rIns="0">
              <a:spAutoFit/>
            </a:bodyPr>
            <a:lstStyle/>
            <a:p>
              <a:pPr algn="ctr">
                <a:lnSpc>
                  <a:spcPts val="5505"/>
                </a:lnSpc>
              </a:pPr>
              <a:r>
                <a:rPr lang="en-US" sz="4235">
                  <a:solidFill>
                    <a:srgbClr val="201E21"/>
                  </a:solidFill>
                  <a:latin typeface="TT Norms"/>
                  <a:ea typeface="TT Norms"/>
                  <a:cs typeface="TT Norms"/>
                  <a:sym typeface="TT Norms"/>
                </a:rPr>
                <a:t>Individuals or organizations who need efficient tools to create, manage, and track events.</a:t>
              </a:r>
            </a:p>
          </p:txBody>
        </p:sp>
        <p:sp>
          <p:nvSpPr>
            <p:cNvPr name="TextBox 7" id="7"/>
            <p:cNvSpPr txBox="true"/>
            <p:nvPr/>
          </p:nvSpPr>
          <p:spPr>
            <a:xfrm rot="0">
              <a:off x="713014" y="1154608"/>
              <a:ext cx="8456395" cy="979310"/>
            </a:xfrm>
            <a:prstGeom prst="rect">
              <a:avLst/>
            </a:prstGeom>
          </p:spPr>
          <p:txBody>
            <a:bodyPr anchor="t" rtlCol="false" tIns="0" lIns="0" bIns="0" rIns="0">
              <a:spAutoFit/>
            </a:bodyPr>
            <a:lstStyle/>
            <a:p>
              <a:pPr algn="ctr">
                <a:lnSpc>
                  <a:spcPts val="6093"/>
                </a:lnSpc>
              </a:pPr>
              <a:r>
                <a:rPr lang="en-US" sz="4686" b="true">
                  <a:solidFill>
                    <a:srgbClr val="201E21"/>
                  </a:solidFill>
                  <a:latin typeface="TT Norms Bold"/>
                  <a:ea typeface="TT Norms Bold"/>
                  <a:cs typeface="TT Norms Bold"/>
                  <a:sym typeface="TT Norms Bold"/>
                </a:rPr>
                <a:t>Event Organizers</a:t>
              </a:r>
            </a:p>
          </p:txBody>
        </p:sp>
        <p:sp>
          <p:nvSpPr>
            <p:cNvPr name="AutoShape 8" id="8"/>
            <p:cNvSpPr/>
            <p:nvPr/>
          </p:nvSpPr>
          <p:spPr>
            <a:xfrm flipV="true">
              <a:off x="10582735" y="0"/>
              <a:ext cx="0" cy="9338391"/>
            </a:xfrm>
            <a:prstGeom prst="line">
              <a:avLst/>
            </a:prstGeom>
            <a:ln cap="flat" w="25400">
              <a:solidFill>
                <a:srgbClr val="201E21"/>
              </a:solidFill>
              <a:prstDash val="solid"/>
              <a:headEnd type="none" len="sm" w="sm"/>
              <a:tailEnd type="none" len="sm" w="sm"/>
            </a:ln>
          </p:spPr>
        </p:sp>
        <p:sp>
          <p:nvSpPr>
            <p:cNvPr name="TextBox 9" id="9"/>
            <p:cNvSpPr txBox="true"/>
            <p:nvPr/>
          </p:nvSpPr>
          <p:spPr>
            <a:xfrm rot="0">
              <a:off x="11281235" y="2424919"/>
              <a:ext cx="10048527" cy="3708350"/>
            </a:xfrm>
            <a:prstGeom prst="rect">
              <a:avLst/>
            </a:prstGeom>
          </p:spPr>
          <p:txBody>
            <a:bodyPr anchor="t" rtlCol="false" tIns="0" lIns="0" bIns="0" rIns="0">
              <a:spAutoFit/>
            </a:bodyPr>
            <a:lstStyle/>
            <a:p>
              <a:pPr algn="ctr">
                <a:lnSpc>
                  <a:spcPts val="5596"/>
                </a:lnSpc>
              </a:pPr>
              <a:r>
                <a:rPr lang="en-US" sz="4305">
                  <a:solidFill>
                    <a:srgbClr val="201E21"/>
                  </a:solidFill>
                  <a:latin typeface="TT Norms"/>
                  <a:ea typeface="TT Norms"/>
                  <a:cs typeface="TT Norms"/>
                  <a:sym typeface="TT Norms"/>
                </a:rPr>
                <a:t>Users looking to discover, register, and manage participation in events that match their interests.</a:t>
              </a:r>
            </a:p>
          </p:txBody>
        </p:sp>
        <p:sp>
          <p:nvSpPr>
            <p:cNvPr name="TextBox 10" id="10"/>
            <p:cNvSpPr txBox="true"/>
            <p:nvPr/>
          </p:nvSpPr>
          <p:spPr>
            <a:xfrm rot="0">
              <a:off x="12007318" y="1072835"/>
              <a:ext cx="8596360" cy="994888"/>
            </a:xfrm>
            <a:prstGeom prst="rect">
              <a:avLst/>
            </a:prstGeom>
          </p:spPr>
          <p:txBody>
            <a:bodyPr anchor="t" rtlCol="false" tIns="0" lIns="0" bIns="0" rIns="0">
              <a:spAutoFit/>
            </a:bodyPr>
            <a:lstStyle/>
            <a:p>
              <a:pPr algn="ctr">
                <a:lnSpc>
                  <a:spcPts val="6193"/>
                </a:lnSpc>
              </a:pPr>
              <a:r>
                <a:rPr lang="en-US" sz="4764" b="true">
                  <a:solidFill>
                    <a:srgbClr val="201E21"/>
                  </a:solidFill>
                  <a:latin typeface="TT Norms Bold"/>
                  <a:ea typeface="TT Norms Bold"/>
                  <a:cs typeface="TT Norms Bold"/>
                  <a:sym typeface="TT Norms Bold"/>
                </a:rPr>
                <a:t>Attendees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6922" y="0"/>
            <a:ext cx="18279463" cy="10287000"/>
            <a:chOff x="0" y="0"/>
            <a:chExt cx="24372617" cy="13716000"/>
          </a:xfrm>
        </p:grpSpPr>
        <p:sp>
          <p:nvSpPr>
            <p:cNvPr name="Freeform 4" id="4"/>
            <p:cNvSpPr/>
            <p:nvPr/>
          </p:nvSpPr>
          <p:spPr>
            <a:xfrm flipH="false" flipV="false" rot="0">
              <a:off x="423081" y="1400376"/>
              <a:ext cx="1363252" cy="676669"/>
            </a:xfrm>
            <a:custGeom>
              <a:avLst/>
              <a:gdLst/>
              <a:ahLst/>
              <a:cxnLst/>
              <a:rect r="r" b="b" t="t" l="l"/>
              <a:pathLst>
                <a:path h="676669" w="1363252">
                  <a:moveTo>
                    <a:pt x="0" y="0"/>
                  </a:moveTo>
                  <a:lnTo>
                    <a:pt x="1363253" y="0"/>
                  </a:lnTo>
                  <a:lnTo>
                    <a:pt x="1363253"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3081" y="4722242"/>
              <a:ext cx="1363252" cy="676669"/>
            </a:xfrm>
            <a:custGeom>
              <a:avLst/>
              <a:gdLst/>
              <a:ahLst/>
              <a:cxnLst/>
              <a:rect r="r" b="b" t="t" l="l"/>
              <a:pathLst>
                <a:path h="676669" w="1363252">
                  <a:moveTo>
                    <a:pt x="0" y="0"/>
                  </a:moveTo>
                  <a:lnTo>
                    <a:pt x="1363253" y="0"/>
                  </a:lnTo>
                  <a:lnTo>
                    <a:pt x="1363253"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3081" y="8180986"/>
              <a:ext cx="1363252" cy="676669"/>
            </a:xfrm>
            <a:custGeom>
              <a:avLst/>
              <a:gdLst/>
              <a:ahLst/>
              <a:cxnLst/>
              <a:rect r="r" b="b" t="t" l="l"/>
              <a:pathLst>
                <a:path h="676669" w="1363252">
                  <a:moveTo>
                    <a:pt x="0" y="0"/>
                  </a:moveTo>
                  <a:lnTo>
                    <a:pt x="1363253" y="0"/>
                  </a:lnTo>
                  <a:lnTo>
                    <a:pt x="1363253"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23081" y="11638955"/>
              <a:ext cx="1363252" cy="676669"/>
            </a:xfrm>
            <a:custGeom>
              <a:avLst/>
              <a:gdLst/>
              <a:ahLst/>
              <a:cxnLst/>
              <a:rect r="r" b="b" t="t" l="l"/>
              <a:pathLst>
                <a:path h="676669" w="1363252">
                  <a:moveTo>
                    <a:pt x="0" y="0"/>
                  </a:moveTo>
                  <a:lnTo>
                    <a:pt x="1363253" y="0"/>
                  </a:lnTo>
                  <a:lnTo>
                    <a:pt x="1363253"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360159" y="319884"/>
              <a:ext cx="5739603" cy="27315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User Authentication &amp; Roles</a:t>
              </a:r>
            </a:p>
          </p:txBody>
        </p:sp>
        <p:sp>
          <p:nvSpPr>
            <p:cNvPr name="TextBox 9" id="9"/>
            <p:cNvSpPr txBox="true"/>
            <p:nvPr/>
          </p:nvSpPr>
          <p:spPr>
            <a:xfrm rot="0">
              <a:off x="2360159" y="4346376"/>
              <a:ext cx="5041545"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Event Management</a:t>
              </a:r>
            </a:p>
          </p:txBody>
        </p:sp>
        <p:sp>
          <p:nvSpPr>
            <p:cNvPr name="TextBox 10" id="10"/>
            <p:cNvSpPr txBox="true"/>
            <p:nvPr/>
          </p:nvSpPr>
          <p:spPr>
            <a:xfrm rot="0">
              <a:off x="2360159" y="8109394"/>
              <a:ext cx="5041545"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Ticketing &amp; Booking</a:t>
              </a:r>
            </a:p>
          </p:txBody>
        </p:sp>
        <p:sp>
          <p:nvSpPr>
            <p:cNvPr name="TextBox 11" id="11"/>
            <p:cNvSpPr txBox="true"/>
            <p:nvPr/>
          </p:nvSpPr>
          <p:spPr>
            <a:xfrm rot="0">
              <a:off x="2360159" y="11220438"/>
              <a:ext cx="5492964"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Event Discovery &amp; Search</a:t>
              </a:r>
            </a:p>
          </p:txBody>
        </p:sp>
        <p:sp>
          <p:nvSpPr>
            <p:cNvPr name="Freeform 13" id="13"/>
            <p:cNvSpPr/>
            <p:nvPr/>
          </p:nvSpPr>
          <p:spPr>
            <a:xfrm flipH="false" flipV="false" rot="-10800000">
              <a:off x="22557881" y="11540698"/>
              <a:ext cx="1363252" cy="676669"/>
            </a:xfrm>
            <a:custGeom>
              <a:avLst/>
              <a:gdLst/>
              <a:ahLst/>
              <a:cxnLst/>
              <a:rect r="r" b="b" t="t" l="l"/>
              <a:pathLst>
                <a:path h="676669" w="1363252">
                  <a:moveTo>
                    <a:pt x="0" y="0"/>
                  </a:moveTo>
                  <a:lnTo>
                    <a:pt x="1363252" y="0"/>
                  </a:lnTo>
                  <a:lnTo>
                    <a:pt x="1363252"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10800000">
              <a:off x="22557881" y="8218832"/>
              <a:ext cx="1363252" cy="676669"/>
            </a:xfrm>
            <a:custGeom>
              <a:avLst/>
              <a:gdLst/>
              <a:ahLst/>
              <a:cxnLst/>
              <a:rect r="r" b="b" t="t" l="l"/>
              <a:pathLst>
                <a:path h="676669" w="1363252">
                  <a:moveTo>
                    <a:pt x="0" y="0"/>
                  </a:moveTo>
                  <a:lnTo>
                    <a:pt x="1363252" y="0"/>
                  </a:lnTo>
                  <a:lnTo>
                    <a:pt x="1363252"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0800000">
              <a:off x="22557881" y="4760087"/>
              <a:ext cx="1363252" cy="676669"/>
            </a:xfrm>
            <a:custGeom>
              <a:avLst/>
              <a:gdLst/>
              <a:ahLst/>
              <a:cxnLst/>
              <a:rect r="r" b="b" t="t" l="l"/>
              <a:pathLst>
                <a:path h="676669" w="1363252">
                  <a:moveTo>
                    <a:pt x="0" y="0"/>
                  </a:moveTo>
                  <a:lnTo>
                    <a:pt x="1363252" y="0"/>
                  </a:lnTo>
                  <a:lnTo>
                    <a:pt x="1363252" y="676669"/>
                  </a:lnTo>
                  <a:lnTo>
                    <a:pt x="0" y="676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10800000">
              <a:off x="22557881" y="1302119"/>
              <a:ext cx="1363252" cy="676669"/>
            </a:xfrm>
            <a:custGeom>
              <a:avLst/>
              <a:gdLst/>
              <a:ahLst/>
              <a:cxnLst/>
              <a:rect r="r" b="b" t="t" l="l"/>
              <a:pathLst>
                <a:path h="676669" w="1363252">
                  <a:moveTo>
                    <a:pt x="0" y="0"/>
                  </a:moveTo>
                  <a:lnTo>
                    <a:pt x="1363252" y="0"/>
                  </a:lnTo>
                  <a:lnTo>
                    <a:pt x="1363252" y="676668"/>
                  </a:lnTo>
                  <a:lnTo>
                    <a:pt x="0" y="6766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6327865" y="669961"/>
              <a:ext cx="5739603"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Organizer Dashboard</a:t>
              </a:r>
            </a:p>
          </p:txBody>
        </p:sp>
        <p:sp>
          <p:nvSpPr>
            <p:cNvPr name="TextBox 18" id="18"/>
            <p:cNvSpPr txBox="true"/>
            <p:nvPr/>
          </p:nvSpPr>
          <p:spPr>
            <a:xfrm rot="0">
              <a:off x="16327865" y="4073960"/>
              <a:ext cx="5041545"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Favoriting Events</a:t>
              </a:r>
            </a:p>
          </p:txBody>
        </p:sp>
        <p:sp>
          <p:nvSpPr>
            <p:cNvPr name="TextBox 19" id="19"/>
            <p:cNvSpPr txBox="true"/>
            <p:nvPr/>
          </p:nvSpPr>
          <p:spPr>
            <a:xfrm rot="0">
              <a:off x="16327865" y="7824693"/>
              <a:ext cx="5492964"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Announcements &amp; Categories</a:t>
              </a:r>
            </a:p>
          </p:txBody>
        </p:sp>
        <p:sp>
          <p:nvSpPr>
            <p:cNvPr name="TextBox 20" id="20"/>
            <p:cNvSpPr txBox="true"/>
            <p:nvPr/>
          </p:nvSpPr>
          <p:spPr>
            <a:xfrm rot="0">
              <a:off x="16327865" y="11220438"/>
              <a:ext cx="5492964" cy="1893358"/>
            </a:xfrm>
            <a:prstGeom prst="rect">
              <a:avLst/>
            </a:prstGeom>
          </p:spPr>
          <p:txBody>
            <a:bodyPr anchor="t" rtlCol="false" tIns="0" lIns="0" bIns="0" rIns="0">
              <a:spAutoFit/>
            </a:bodyPr>
            <a:lstStyle/>
            <a:p>
              <a:pPr algn="l">
                <a:lnSpc>
                  <a:spcPts val="5000"/>
                </a:lnSpc>
              </a:pPr>
              <a:r>
                <a:rPr lang="en-US" sz="5000" spc="-250">
                  <a:solidFill>
                    <a:srgbClr val="FAF9F4"/>
                  </a:solidFill>
                  <a:latin typeface="Agrandir Narrow"/>
                  <a:ea typeface="Agrandir Narrow"/>
                  <a:cs typeface="Agrandir Narrow"/>
                  <a:sym typeface="Agrandir Narrow"/>
                </a:rPr>
                <a:t>Analytics &amp; Basic Reporting</a:t>
              </a:r>
            </a:p>
          </p:txBody>
        </p:sp>
      </p:grpSp>
      <p:graphicFrame>
        <p:nvGraphicFramePr>
          <p:cNvPr name="Table 3" id="3"/>
          <p:cNvGraphicFramePr>
            <a:graphicFrameLocks noGrp="true"/>
          </p:cNvGraphicFramePr>
          <p:nvPr/>
        </p:nvGraphicFramePr>
        <p:xfrm>
          <a:off x="0" y="0"/>
          <a:ext cx="6520389" cy="10287000"/>
        </p:xfrm>
        <a:graphic>
          <a:graphicData uri="http://schemas.openxmlformats.org/drawingml/2006/table">
            <a:tbl>
              <a:tblPr/>
              <a:tblGrid>
                <a:gridCol w="5955269"/>
              </a:tblGrid>
              <a:tr h="2695755">
                <a:tc>
                  <a:txBody>
                    <a:bodyPr anchor="t" rtlCol="false"/>
                    <a:lstStyle/>
                    <a:p>
                      <a:pPr algn="ctr">
                        <a:lnSpc>
                          <a:spcPts val="1960"/>
                        </a:lnSpc>
                        <a:defRPr/>
                      </a:pPr>
                      <a:endParaRPr lang="en-US" sz="1100"/>
                    </a:p>
                  </a:txBody>
                  <a:tcPr marL="190500" marR="190500" marT="190500" marB="190500" anchor="ctr">
                    <a:lnL cmpd="sng" algn="ctr" cap="flat" w="9525">
                      <a:solidFill>
                        <a:srgbClr val="FAF9F4"/>
                      </a:solidFill>
                      <a:prstDash val="solid"/>
                      <a:round/>
                      <a:headEnd type="none" w="med" len="med"/>
                      <a:tailEnd type="none" w="med" len="med"/>
                    </a:lnL>
                    <a:lnR cmpd="sng" algn="ctr" cap="flat" w="9525">
                      <a:solidFill>
                        <a:srgbClr val="FAF9F4"/>
                      </a:solidFill>
                      <a:prstDash val="solid"/>
                      <a:round/>
                      <a:headEnd type="none" w="med" len="med"/>
                      <a:tailEnd type="none" w="med" len="med"/>
                    </a:lnR>
                    <a:lnT cmpd="sng" algn="ctr" cap="flat" w="9525">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r h="2695755">
                <a:tc>
                  <a:txBody>
                    <a:bodyPr anchor="t" rtlCol="false"/>
                    <a:lstStyle/>
                    <a:p>
                      <a:pPr algn="ctr">
                        <a:lnSpc>
                          <a:spcPts val="1960"/>
                        </a:lnSpc>
                        <a:defRPr/>
                      </a:pPr>
                      <a:endParaRPr lang="en-US" sz="1100"/>
                    </a:p>
                  </a:txBody>
                  <a:tcPr marL="190500" marR="190500" marT="190500" marB="190500" anchor="ctr">
                    <a:lnL cmpd="sng" algn="ctr" cap="flat" w="38100">
                      <a:solidFill>
                        <a:srgbClr val="FAF9F4"/>
                      </a:solidFill>
                      <a:prstDash val="solid"/>
                      <a:round/>
                      <a:headEnd type="none" w="med" len="med"/>
                      <a:tailEnd type="none" w="med" len="med"/>
                    </a:lnL>
                    <a:lnR cmpd="sng" algn="ctr" cap="flat" w="38100">
                      <a:solidFill>
                        <a:srgbClr val="FAF9F4"/>
                      </a:solidFill>
                      <a:prstDash val="solid"/>
                      <a:round/>
                      <a:headEnd type="none" w="med" len="med"/>
                      <a:tailEnd type="none" w="med" len="med"/>
                    </a:lnR>
                    <a:lnT cmpd="sng" algn="ctr" cap="flat" w="38100">
                      <a:solidFill>
                        <a:srgbClr val="FAF9F4"/>
                      </a:solidFill>
                      <a:prstDash val="solid"/>
                      <a:round/>
                      <a:headEnd type="none" w="med" len="med"/>
                      <a:tailEnd type="none" w="med" len="med"/>
                    </a:lnT>
                    <a:lnB cmpd="sng" algn="ctr" cap="flat" w="38100">
                      <a:solidFill>
                        <a:srgbClr val="FAF9F4"/>
                      </a:solidFill>
                      <a:prstDash val="solid"/>
                      <a:round/>
                      <a:headEnd type="none" w="med" len="med"/>
                      <a:tailEnd type="none" w="med" len="med"/>
                    </a:lnB>
                    <a:solidFill>
                      <a:srgbClr val="201E21"/>
                    </a:solidFill>
                  </a:tcPr>
                </a:tc>
              </a:tr>
              <a:tr h="2525572">
                <a:tc>
                  <a:txBody>
                    <a:bodyPr anchor="t" rtlCol="false"/>
                    <a:lstStyle/>
                    <a:p>
                      <a:pPr algn="ctr">
                        <a:lnSpc>
                          <a:spcPts val="1960"/>
                        </a:lnSpc>
                        <a:defRPr/>
                      </a:pPr>
                      <a:endParaRPr lang="en-US" sz="1100"/>
                    </a:p>
                  </a:txBody>
                  <a:tcPr marL="190500" marR="190500" marT="190500" marB="190500" anchor="ctr">
                    <a:lnL cmpd="sng" algn="ctr" cap="flat" w="38100">
                      <a:solidFill>
                        <a:srgbClr val="FAF9F4"/>
                      </a:solidFill>
                      <a:prstDash val="solid"/>
                      <a:round/>
                      <a:headEnd type="none" w="med" len="med"/>
                      <a:tailEnd type="none" w="med" len="med"/>
                    </a:lnL>
                    <a:lnR cmpd="sng" algn="ctr" cap="flat" w="38100">
                      <a:solidFill>
                        <a:srgbClr val="FAF9F4"/>
                      </a:solidFill>
                      <a:prstDash val="solid"/>
                      <a:round/>
                      <a:headEnd type="none" w="med" len="med"/>
                      <a:tailEnd type="none" w="med" len="med"/>
                    </a:lnR>
                    <a:lnT cmpd="sng" algn="ctr" cap="flat" w="38100">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r h="2369918">
                <a:tc>
                  <a:txBody>
                    <a:bodyPr anchor="t" rtlCol="false"/>
                    <a:lstStyle/>
                    <a:p>
                      <a:pPr algn="ctr">
                        <a:lnSpc>
                          <a:spcPts val="1960"/>
                        </a:lnSpc>
                        <a:defRPr/>
                      </a:pPr>
                      <a:endParaRPr lang="en-US" sz="1100"/>
                    </a:p>
                  </a:txBody>
                  <a:tcPr marL="190500" marR="190500" marT="190500" marB="190500" anchor="ctr">
                    <a:lnL cmpd="sng" algn="ctr" cap="flat" w="9525">
                      <a:solidFill>
                        <a:srgbClr val="FAF9F4"/>
                      </a:solidFill>
                      <a:prstDash val="solid"/>
                      <a:round/>
                      <a:headEnd type="none" w="med" len="med"/>
                      <a:tailEnd type="none" w="med" len="med"/>
                    </a:lnL>
                    <a:lnR cmpd="sng" algn="ctr" cap="flat" w="9525">
                      <a:solidFill>
                        <a:srgbClr val="FAF9F4"/>
                      </a:solidFill>
                      <a:prstDash val="solid"/>
                      <a:round/>
                      <a:headEnd type="none" w="med" len="med"/>
                      <a:tailEnd type="none" w="med" len="med"/>
                    </a:lnR>
                    <a:lnT cmpd="sng" algn="ctr" cap="flat" w="9525">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bl>
          </a:graphicData>
        </a:graphic>
      </p:graphicFrame>
      <p:graphicFrame>
        <p:nvGraphicFramePr>
          <p:cNvPr name="Table 12" id="12"/>
          <p:cNvGraphicFramePr>
            <a:graphicFrameLocks noGrp="true"/>
          </p:cNvGraphicFramePr>
          <p:nvPr/>
        </p:nvGraphicFramePr>
        <p:xfrm>
          <a:off x="11781456" y="0"/>
          <a:ext cx="6498007" cy="10287000"/>
        </p:xfrm>
        <a:graphic>
          <a:graphicData uri="http://schemas.openxmlformats.org/drawingml/2006/table">
            <a:tbl>
              <a:tblPr/>
              <a:tblGrid>
                <a:gridCol w="5914336"/>
              </a:tblGrid>
              <a:tr h="2322352">
                <a:tc>
                  <a:txBody>
                    <a:bodyPr anchor="t" rtlCol="false"/>
                    <a:lstStyle/>
                    <a:p>
                      <a:pPr algn="ctr">
                        <a:lnSpc>
                          <a:spcPts val="1960"/>
                        </a:lnSpc>
                        <a:defRPr/>
                      </a:pPr>
                      <a:endParaRPr lang="en-US" sz="1100"/>
                    </a:p>
                  </a:txBody>
                  <a:tcPr marL="190500" marR="190500" marT="190500" marB="190500" anchor="ctr">
                    <a:lnL cmpd="sng" algn="ctr" cap="flat" w="9525">
                      <a:solidFill>
                        <a:srgbClr val="FAF9F4"/>
                      </a:solidFill>
                      <a:prstDash val="solid"/>
                      <a:round/>
                      <a:headEnd type="none" w="med" len="med"/>
                      <a:tailEnd type="none" w="med" len="med"/>
                    </a:lnL>
                    <a:lnR cmpd="sng" algn="ctr" cap="flat" w="9525">
                      <a:solidFill>
                        <a:srgbClr val="FAF9F4"/>
                      </a:solidFill>
                      <a:prstDash val="solid"/>
                      <a:round/>
                      <a:headEnd type="none" w="med" len="med"/>
                      <a:tailEnd type="none" w="med" len="med"/>
                    </a:lnR>
                    <a:lnT cmpd="sng" algn="ctr" cap="flat" w="9525">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r h="3139576">
                <a:tc>
                  <a:txBody>
                    <a:bodyPr anchor="t" rtlCol="false"/>
                    <a:lstStyle/>
                    <a:p>
                      <a:pPr algn="ctr">
                        <a:lnSpc>
                          <a:spcPts val="1960"/>
                        </a:lnSpc>
                        <a:defRPr/>
                      </a:pPr>
                      <a:endParaRPr lang="en-US" sz="1100"/>
                    </a:p>
                  </a:txBody>
                  <a:tcPr marL="190500" marR="190500" marT="190500" marB="190500" anchor="ctr">
                    <a:lnL cmpd="sng" algn="ctr" cap="flat" w="9525">
                      <a:solidFill>
                        <a:srgbClr val="FAF9F4"/>
                      </a:solidFill>
                      <a:prstDash val="solid"/>
                      <a:round/>
                      <a:headEnd type="none" w="med" len="med"/>
                      <a:tailEnd type="none" w="med" len="med"/>
                    </a:lnL>
                    <a:lnR cmpd="sng" algn="ctr" cap="flat" w="9525">
                      <a:solidFill>
                        <a:srgbClr val="FAF9F4"/>
                      </a:solidFill>
                      <a:prstDash val="solid"/>
                      <a:round/>
                      <a:headEnd type="none" w="med" len="med"/>
                      <a:tailEnd type="none" w="med" len="med"/>
                    </a:lnR>
                    <a:lnT cmpd="sng" algn="ctr" cap="flat" w="9525">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r h="2363976">
                <a:tc>
                  <a:txBody>
                    <a:bodyPr anchor="t" rtlCol="false"/>
                    <a:lstStyle/>
                    <a:p>
                      <a:pPr algn="ctr">
                        <a:lnSpc>
                          <a:spcPts val="1960"/>
                        </a:lnSpc>
                        <a:defRPr/>
                      </a:pPr>
                      <a:endParaRPr lang="en-US" sz="1100"/>
                    </a:p>
                  </a:txBody>
                  <a:tcPr marL="190500" marR="190500" marT="190500" marB="190500" anchor="ctr">
                    <a:lnL cmpd="sng" algn="ctr" cap="flat" w="38100">
                      <a:solidFill>
                        <a:srgbClr val="FAF9F4"/>
                      </a:solidFill>
                      <a:prstDash val="solid"/>
                      <a:round/>
                      <a:headEnd type="none" w="med" len="med"/>
                      <a:tailEnd type="none" w="med" len="med"/>
                    </a:lnL>
                    <a:lnR cmpd="sng" algn="ctr" cap="flat" w="38100">
                      <a:solidFill>
                        <a:srgbClr val="FAF9F4"/>
                      </a:solidFill>
                      <a:prstDash val="solid"/>
                      <a:round/>
                      <a:headEnd type="none" w="med" len="med"/>
                      <a:tailEnd type="none" w="med" len="med"/>
                    </a:lnR>
                    <a:lnT cmpd="sng" algn="ctr" cap="flat" w="38100">
                      <a:solidFill>
                        <a:srgbClr val="FAF9F4"/>
                      </a:solidFill>
                      <a:prstDash val="solid"/>
                      <a:round/>
                      <a:headEnd type="none" w="med" len="med"/>
                      <a:tailEnd type="none" w="med" len="med"/>
                    </a:lnT>
                    <a:lnB cmpd="sng" algn="ctr" cap="flat" w="38100">
                      <a:solidFill>
                        <a:srgbClr val="FAF9F4"/>
                      </a:solidFill>
                      <a:prstDash val="solid"/>
                      <a:round/>
                      <a:headEnd type="none" w="med" len="med"/>
                      <a:tailEnd type="none" w="med" len="med"/>
                    </a:lnB>
                    <a:solidFill>
                      <a:srgbClr val="201E21"/>
                    </a:solidFill>
                  </a:tcPr>
                </a:tc>
              </a:tr>
              <a:tr h="2461096">
                <a:tc>
                  <a:txBody>
                    <a:bodyPr anchor="t" rtlCol="false"/>
                    <a:lstStyle/>
                    <a:p>
                      <a:pPr algn="ctr">
                        <a:lnSpc>
                          <a:spcPts val="1960"/>
                        </a:lnSpc>
                        <a:defRPr/>
                      </a:pPr>
                      <a:endParaRPr lang="en-US" sz="1100"/>
                    </a:p>
                  </a:txBody>
                  <a:tcPr marL="190500" marR="190500" marT="190500" marB="190500" anchor="ctr">
                    <a:lnL cmpd="sng" algn="ctr" cap="flat" w="9525">
                      <a:solidFill>
                        <a:srgbClr val="FAF9F4"/>
                      </a:solidFill>
                      <a:prstDash val="solid"/>
                      <a:round/>
                      <a:headEnd type="none" w="med" len="med"/>
                      <a:tailEnd type="none" w="med" len="med"/>
                    </a:lnL>
                    <a:lnR cmpd="sng" algn="ctr" cap="flat" w="9525">
                      <a:solidFill>
                        <a:srgbClr val="FAF9F4"/>
                      </a:solidFill>
                      <a:prstDash val="solid"/>
                      <a:round/>
                      <a:headEnd type="none" w="med" len="med"/>
                      <a:tailEnd type="none" w="med" len="med"/>
                    </a:lnR>
                    <a:lnT cmpd="sng" algn="ctr" cap="flat" w="9525">
                      <a:solidFill>
                        <a:srgbClr val="FAF9F4"/>
                      </a:solidFill>
                      <a:prstDash val="solid"/>
                      <a:round/>
                      <a:headEnd type="none" w="med" len="med"/>
                      <a:tailEnd type="none" w="med" len="med"/>
                    </a:lnT>
                    <a:lnB cmpd="sng" algn="ctr" cap="flat" w="9525">
                      <a:solidFill>
                        <a:srgbClr val="FAF9F4"/>
                      </a:solidFill>
                      <a:prstDash val="solid"/>
                      <a:round/>
                      <a:headEnd type="none" w="med" len="med"/>
                      <a:tailEnd type="none" w="med" len="med"/>
                    </a:lnB>
                    <a:solidFill>
                      <a:srgbClr val="201E21"/>
                    </a:solidFill>
                  </a:tcPr>
                </a:tc>
              </a:tr>
            </a:tbl>
          </a:graphicData>
        </a:graphic>
      </p:graphicFrame>
      <p:sp>
        <p:nvSpPr>
          <p:cNvPr name="TextBox 21" id="21"/>
          <p:cNvSpPr txBox="true"/>
          <p:nvPr/>
        </p:nvSpPr>
        <p:spPr>
          <a:xfrm rot="0">
            <a:off x="6942091" y="3688088"/>
            <a:ext cx="4403818" cy="3813976"/>
          </a:xfrm>
          <a:prstGeom prst="rect">
            <a:avLst/>
          </a:prstGeom>
        </p:spPr>
        <p:txBody>
          <a:bodyPr anchor="t" rtlCol="false" tIns="0" lIns="0" bIns="0" rIns="0">
            <a:spAutoFit/>
          </a:bodyPr>
          <a:lstStyle/>
          <a:p>
            <a:pPr algn="ctr">
              <a:lnSpc>
                <a:spcPts val="9156"/>
              </a:lnSpc>
            </a:pPr>
            <a:r>
              <a:rPr lang="en-US" sz="9156" spc="-457">
                <a:solidFill>
                  <a:srgbClr val="201E21"/>
                </a:solidFill>
                <a:latin typeface="Agrandir Narrow"/>
                <a:ea typeface="Agrandir Narrow"/>
                <a:cs typeface="Agrandir Narrow"/>
                <a:sym typeface="Agrandir Narrow"/>
              </a:rPr>
              <a:t>Website</a:t>
            </a:r>
          </a:p>
          <a:p>
            <a:pPr algn="ctr">
              <a:lnSpc>
                <a:spcPts val="9156"/>
              </a:lnSpc>
            </a:pPr>
            <a:r>
              <a:rPr lang="en-US" sz="9156" spc="-457">
                <a:solidFill>
                  <a:srgbClr val="201E21"/>
                </a:solidFill>
                <a:latin typeface="Agrandir Narrow"/>
                <a:ea typeface="Agrandir Narrow"/>
                <a:cs typeface="Agrandir Narrow"/>
                <a:sym typeface="Agrandir Narrow"/>
              </a:rPr>
              <a:t>Features</a:t>
            </a:r>
          </a:p>
          <a:p>
            <a:pPr algn="ctr">
              <a:lnSpc>
                <a:spcPts val="915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3336501" y="9642418"/>
            <a:ext cx="5982246" cy="644582"/>
            <a:chOff x="0" y="0"/>
            <a:chExt cx="1575571" cy="169766"/>
          </a:xfrm>
        </p:grpSpPr>
        <p:sp>
          <p:nvSpPr>
            <p:cNvPr name="Freeform 3" id="3"/>
            <p:cNvSpPr/>
            <p:nvPr/>
          </p:nvSpPr>
          <p:spPr>
            <a:xfrm flipH="false" flipV="false" rot="0">
              <a:off x="0" y="0"/>
              <a:ext cx="1575571" cy="169766"/>
            </a:xfrm>
            <a:custGeom>
              <a:avLst/>
              <a:gdLst/>
              <a:ahLst/>
              <a:cxnLst/>
              <a:rect r="r" b="b" t="t" l="l"/>
              <a:pathLst>
                <a:path h="169766" w="1575571">
                  <a:moveTo>
                    <a:pt x="787785" y="0"/>
                  </a:moveTo>
                  <a:cubicBezTo>
                    <a:pt x="352704" y="0"/>
                    <a:pt x="0" y="38004"/>
                    <a:pt x="0" y="84883"/>
                  </a:cubicBezTo>
                  <a:cubicBezTo>
                    <a:pt x="0" y="131763"/>
                    <a:pt x="352704" y="169766"/>
                    <a:pt x="787785" y="169766"/>
                  </a:cubicBezTo>
                  <a:cubicBezTo>
                    <a:pt x="1222867" y="169766"/>
                    <a:pt x="1575571" y="131763"/>
                    <a:pt x="1575571" y="84883"/>
                  </a:cubicBezTo>
                  <a:cubicBezTo>
                    <a:pt x="1575571" y="38004"/>
                    <a:pt x="1222867" y="0"/>
                    <a:pt x="787785" y="0"/>
                  </a:cubicBezTo>
                  <a:close/>
                </a:path>
              </a:pathLst>
            </a:custGeom>
            <a:solidFill>
              <a:srgbClr val="201E21"/>
            </a:solidFill>
          </p:spPr>
        </p:sp>
        <p:sp>
          <p:nvSpPr>
            <p:cNvPr name="TextBox 4" id="4"/>
            <p:cNvSpPr txBox="true"/>
            <p:nvPr/>
          </p:nvSpPr>
          <p:spPr>
            <a:xfrm>
              <a:off x="147710" y="-3134"/>
              <a:ext cx="1280151" cy="156985"/>
            </a:xfrm>
            <a:prstGeom prst="rect">
              <a:avLst/>
            </a:prstGeom>
          </p:spPr>
          <p:txBody>
            <a:bodyPr anchor="ctr" rtlCol="false" tIns="50800" lIns="50800" bIns="50800" rIns="50800"/>
            <a:lstStyle/>
            <a:p>
              <a:pPr algn="ctr">
                <a:lnSpc>
                  <a:spcPts val="3038"/>
                </a:lnSpc>
              </a:pPr>
            </a:p>
          </p:txBody>
        </p:sp>
      </p:grpSp>
      <p:grpSp>
        <p:nvGrpSpPr>
          <p:cNvPr name="Group 5" id="5"/>
          <p:cNvGrpSpPr/>
          <p:nvPr/>
        </p:nvGrpSpPr>
        <p:grpSpPr>
          <a:xfrm rot="0">
            <a:off x="13694058" y="-267974"/>
            <a:ext cx="7488041" cy="10365431"/>
            <a:chOff x="0" y="0"/>
            <a:chExt cx="9984055" cy="13820575"/>
          </a:xfrm>
        </p:grpSpPr>
        <p:sp>
          <p:nvSpPr>
            <p:cNvPr name="Freeform 6" id="6"/>
            <p:cNvSpPr/>
            <p:nvPr/>
          </p:nvSpPr>
          <p:spPr>
            <a:xfrm flipH="false" flipV="false" rot="0">
              <a:off x="0" y="0"/>
              <a:ext cx="9984055" cy="10038812"/>
            </a:xfrm>
            <a:custGeom>
              <a:avLst/>
              <a:gdLst/>
              <a:ahLst/>
              <a:cxnLst/>
              <a:rect r="r" b="b" t="t" l="l"/>
              <a:pathLst>
                <a:path h="10038812" w="9984055">
                  <a:moveTo>
                    <a:pt x="0" y="0"/>
                  </a:moveTo>
                  <a:lnTo>
                    <a:pt x="9984055" y="0"/>
                  </a:lnTo>
                  <a:lnTo>
                    <a:pt x="9984055" y="10038812"/>
                  </a:lnTo>
                  <a:lnTo>
                    <a:pt x="0" y="1003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32943" y="2525694"/>
              <a:ext cx="6242989" cy="11294881"/>
            </a:xfrm>
            <a:custGeom>
              <a:avLst/>
              <a:gdLst/>
              <a:ahLst/>
              <a:cxnLst/>
              <a:rect r="r" b="b" t="t" l="l"/>
              <a:pathLst>
                <a:path h="11294881" w="6242989">
                  <a:moveTo>
                    <a:pt x="0" y="0"/>
                  </a:moveTo>
                  <a:lnTo>
                    <a:pt x="6242989" y="0"/>
                  </a:lnTo>
                  <a:lnTo>
                    <a:pt x="6242989" y="11294881"/>
                  </a:lnTo>
                  <a:lnTo>
                    <a:pt x="0" y="112948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8" id="8"/>
          <p:cNvSpPr txBox="true"/>
          <p:nvPr/>
        </p:nvSpPr>
        <p:spPr>
          <a:xfrm rot="0">
            <a:off x="589110" y="506394"/>
            <a:ext cx="10140772" cy="1544147"/>
          </a:xfrm>
          <a:prstGeom prst="rect">
            <a:avLst/>
          </a:prstGeom>
        </p:spPr>
        <p:txBody>
          <a:bodyPr anchor="t" rtlCol="false" tIns="0" lIns="0" bIns="0" rIns="0">
            <a:spAutoFit/>
          </a:bodyPr>
          <a:lstStyle/>
          <a:p>
            <a:pPr algn="just">
              <a:lnSpc>
                <a:spcPts val="6386"/>
              </a:lnSpc>
            </a:pPr>
            <a:r>
              <a:rPr lang="en-US" sz="6386" spc="-319">
                <a:solidFill>
                  <a:srgbClr val="201E21"/>
                </a:solidFill>
                <a:latin typeface="Agrandir Narrow"/>
                <a:ea typeface="Agrandir Narrow"/>
                <a:cs typeface="Agrandir Narrow"/>
                <a:sym typeface="Agrandir Narrow"/>
              </a:rPr>
              <a:t>Sy</a:t>
            </a:r>
            <a:r>
              <a:rPr lang="en-US" sz="6386" spc="-319">
                <a:solidFill>
                  <a:srgbClr val="201E21"/>
                </a:solidFill>
                <a:latin typeface="Agrandir Narrow"/>
                <a:ea typeface="Agrandir Narrow"/>
                <a:cs typeface="Agrandir Narrow"/>
                <a:sym typeface="Agrandir Narrow"/>
              </a:rPr>
              <a:t>stem Architecture</a:t>
            </a:r>
          </a:p>
          <a:p>
            <a:pPr algn="just">
              <a:lnSpc>
                <a:spcPts val="4200"/>
              </a:lnSpc>
            </a:pPr>
            <a:r>
              <a:rPr lang="en-US" sz="4200" spc="-210">
                <a:solidFill>
                  <a:srgbClr val="201E21"/>
                </a:solidFill>
                <a:latin typeface="Agrandir Narrow"/>
                <a:ea typeface="Agrandir Narrow"/>
                <a:cs typeface="Agrandir Narrow"/>
                <a:sym typeface="Agrandir Narrow"/>
              </a:rPr>
              <a:t>The system is divided into several layers:</a:t>
            </a:r>
          </a:p>
        </p:txBody>
      </p:sp>
      <p:sp>
        <p:nvSpPr>
          <p:cNvPr name="TextBox 9" id="9"/>
          <p:cNvSpPr txBox="true"/>
          <p:nvPr/>
        </p:nvSpPr>
        <p:spPr>
          <a:xfrm rot="0">
            <a:off x="589110" y="2458090"/>
            <a:ext cx="12391209" cy="7506619"/>
          </a:xfrm>
          <a:prstGeom prst="rect">
            <a:avLst/>
          </a:prstGeom>
        </p:spPr>
        <p:txBody>
          <a:bodyPr anchor="t" rtlCol="false" tIns="0" lIns="0" bIns="0" rIns="0">
            <a:spAutoFit/>
          </a:bodyPr>
          <a:lstStyle/>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Frontend (MVC)</a:t>
            </a:r>
            <a:r>
              <a:rPr lang="en-US" sz="2686" spc="-26">
                <a:solidFill>
                  <a:srgbClr val="201E21"/>
                </a:solidFill>
                <a:latin typeface="TT Norms"/>
                <a:ea typeface="TT Norms"/>
                <a:cs typeface="TT Norms"/>
                <a:sym typeface="TT Norms"/>
              </a:rPr>
              <a:t>: Built with ASP.NET MVC, Razor, HTML, CSS, and Bootstrap for a responsive and user-friendly interface.</a:t>
            </a:r>
          </a:p>
          <a:p>
            <a:pPr algn="l">
              <a:lnSpc>
                <a:spcPts val="3492"/>
              </a:lnSpc>
            </a:pPr>
          </a:p>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API Layer</a:t>
            </a:r>
            <a:r>
              <a:rPr lang="en-US" sz="2686" spc="-26">
                <a:solidFill>
                  <a:srgbClr val="201E21"/>
                </a:solidFill>
                <a:latin typeface="TT Norms"/>
                <a:ea typeface="TT Norms"/>
                <a:cs typeface="TT Norms"/>
                <a:sym typeface="TT Norms"/>
              </a:rPr>
              <a:t>: Acts as an interface between frontend</a:t>
            </a:r>
            <a:r>
              <a:rPr lang="en-US" sz="2686" spc="-26">
                <a:solidFill>
                  <a:srgbClr val="201E21"/>
                </a:solidFill>
                <a:latin typeface="TT Norms"/>
                <a:ea typeface="TT Norms"/>
                <a:cs typeface="TT Norms"/>
                <a:sym typeface="TT Norms"/>
              </a:rPr>
              <a:t> and application layer, exposing endpoints for CRUD operations, event management, and ticketing.</a:t>
            </a:r>
          </a:p>
          <a:p>
            <a:pPr algn="l">
              <a:lnSpc>
                <a:spcPts val="3492"/>
              </a:lnSpc>
            </a:pPr>
          </a:p>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Application Layer</a:t>
            </a:r>
            <a:r>
              <a:rPr lang="en-US" sz="2686" spc="-26">
                <a:solidFill>
                  <a:srgbClr val="201E21"/>
                </a:solidFill>
                <a:latin typeface="TT Norms"/>
                <a:ea typeface="TT Norms"/>
                <a:cs typeface="TT Norms"/>
                <a:sym typeface="TT Norms"/>
              </a:rPr>
              <a:t>: Handles business logic such as event creation, ticketing, and bookings.</a:t>
            </a:r>
          </a:p>
          <a:p>
            <a:pPr algn="l">
              <a:lnSpc>
                <a:spcPts val="3492"/>
              </a:lnSpc>
            </a:pPr>
          </a:p>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Data Access Layer (DAL)</a:t>
            </a:r>
            <a:r>
              <a:rPr lang="en-US" sz="2686" spc="-26">
                <a:solidFill>
                  <a:srgbClr val="201E21"/>
                </a:solidFill>
                <a:latin typeface="TT Norms"/>
                <a:ea typeface="TT Norms"/>
                <a:cs typeface="TT Norms"/>
                <a:sym typeface="TT Norms"/>
              </a:rPr>
              <a:t>: Manages database operations for users, events, tickets, bookings, and categories.</a:t>
            </a:r>
          </a:p>
          <a:p>
            <a:pPr algn="l">
              <a:lnSpc>
                <a:spcPts val="3492"/>
              </a:lnSpc>
            </a:pPr>
          </a:p>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Database Layer</a:t>
            </a:r>
            <a:r>
              <a:rPr lang="en-US" sz="2686" spc="-26">
                <a:solidFill>
                  <a:srgbClr val="201E21"/>
                </a:solidFill>
                <a:latin typeface="TT Norms"/>
                <a:ea typeface="TT Norms"/>
                <a:cs typeface="TT Norms"/>
                <a:sym typeface="TT Norms"/>
              </a:rPr>
              <a:t>: SQL Server securely stores all persistent data.</a:t>
            </a:r>
          </a:p>
          <a:p>
            <a:pPr algn="l">
              <a:lnSpc>
                <a:spcPts val="3492"/>
              </a:lnSpc>
            </a:pPr>
          </a:p>
          <a:p>
            <a:pPr algn="l" marL="579999" indent="-289999" lvl="1">
              <a:lnSpc>
                <a:spcPts val="3492"/>
              </a:lnSpc>
              <a:buFont typeface="Arial"/>
              <a:buChar char="•"/>
            </a:pPr>
            <a:r>
              <a:rPr lang="en-US" b="true" sz="2686" spc="-26">
                <a:solidFill>
                  <a:srgbClr val="201E21"/>
                </a:solidFill>
                <a:latin typeface="TT Norms Bold"/>
                <a:ea typeface="TT Norms Bold"/>
                <a:cs typeface="TT Norms Bold"/>
                <a:sym typeface="TT Norms Bold"/>
              </a:rPr>
              <a:t>Authentication &amp; Authorization</a:t>
            </a:r>
            <a:r>
              <a:rPr lang="en-US" sz="2686" spc="-26">
                <a:solidFill>
                  <a:srgbClr val="201E21"/>
                </a:solidFill>
                <a:latin typeface="TT Norms"/>
                <a:ea typeface="TT Norms"/>
                <a:cs typeface="TT Norms"/>
                <a:sym typeface="TT Norms"/>
              </a:rPr>
              <a:t>: Implemented with ASP.NET Identity for secure login, registration, and role-based access.</a:t>
            </a:r>
          </a:p>
          <a:p>
            <a:pPr algn="l">
              <a:lnSpc>
                <a:spcPts val="349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028700" y="-2886704"/>
            <a:ext cx="20764654" cy="12613472"/>
            <a:chOff x="0" y="0"/>
            <a:chExt cx="27686205" cy="16817963"/>
          </a:xfrm>
        </p:grpSpPr>
        <p:sp>
          <p:nvSpPr>
            <p:cNvPr name="Freeform 3" id="3"/>
            <p:cNvSpPr/>
            <p:nvPr/>
          </p:nvSpPr>
          <p:spPr>
            <a:xfrm flipH="false" flipV="false" rot="-10062061">
              <a:off x="11122068" y="864352"/>
              <a:ext cx="8965545" cy="7889680"/>
            </a:xfrm>
            <a:custGeom>
              <a:avLst/>
              <a:gdLst/>
              <a:ahLst/>
              <a:cxnLst/>
              <a:rect r="r" b="b" t="t" l="l"/>
              <a:pathLst>
                <a:path h="7889680" w="8965545">
                  <a:moveTo>
                    <a:pt x="0" y="0"/>
                  </a:moveTo>
                  <a:lnTo>
                    <a:pt x="8965546" y="0"/>
                  </a:lnTo>
                  <a:lnTo>
                    <a:pt x="8965546" y="7889679"/>
                  </a:lnTo>
                  <a:lnTo>
                    <a:pt x="0" y="7889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720660" y="8928283"/>
              <a:ext cx="8965545" cy="7889680"/>
            </a:xfrm>
            <a:custGeom>
              <a:avLst/>
              <a:gdLst/>
              <a:ahLst/>
              <a:cxnLst/>
              <a:rect r="r" b="b" t="t" l="l"/>
              <a:pathLst>
                <a:path h="7889680" w="8965545">
                  <a:moveTo>
                    <a:pt x="0" y="0"/>
                  </a:moveTo>
                  <a:lnTo>
                    <a:pt x="8965545" y="0"/>
                  </a:lnTo>
                  <a:lnTo>
                    <a:pt x="8965545" y="7889680"/>
                  </a:lnTo>
                  <a:lnTo>
                    <a:pt x="0" y="7889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959686" y="15442052"/>
              <a:ext cx="6530485" cy="751287"/>
              <a:chOff x="0" y="0"/>
              <a:chExt cx="890324" cy="102426"/>
            </a:xfrm>
          </p:grpSpPr>
          <p:sp>
            <p:nvSpPr>
              <p:cNvPr name="Freeform 6" id="6"/>
              <p:cNvSpPr/>
              <p:nvPr/>
            </p:nvSpPr>
            <p:spPr>
              <a:xfrm flipH="false" flipV="false" rot="0">
                <a:off x="0" y="0"/>
                <a:ext cx="890324" cy="102426"/>
              </a:xfrm>
              <a:custGeom>
                <a:avLst/>
                <a:gdLst/>
                <a:ahLst/>
                <a:cxnLst/>
                <a:rect r="r" b="b" t="t" l="l"/>
                <a:pathLst>
                  <a:path h="102426" w="890324">
                    <a:moveTo>
                      <a:pt x="445162" y="0"/>
                    </a:moveTo>
                    <a:cubicBezTo>
                      <a:pt x="199306" y="0"/>
                      <a:pt x="0" y="22929"/>
                      <a:pt x="0" y="51213"/>
                    </a:cubicBezTo>
                    <a:cubicBezTo>
                      <a:pt x="0" y="79497"/>
                      <a:pt x="199306" y="102426"/>
                      <a:pt x="445162" y="102426"/>
                    </a:cubicBezTo>
                    <a:cubicBezTo>
                      <a:pt x="691018" y="102426"/>
                      <a:pt x="890324" y="79497"/>
                      <a:pt x="890324" y="51213"/>
                    </a:cubicBezTo>
                    <a:cubicBezTo>
                      <a:pt x="890324" y="22929"/>
                      <a:pt x="691018" y="0"/>
                      <a:pt x="445162" y="0"/>
                    </a:cubicBezTo>
                    <a:close/>
                  </a:path>
                </a:pathLst>
              </a:custGeom>
              <a:solidFill>
                <a:srgbClr val="201E21"/>
              </a:solidFill>
            </p:spPr>
          </p:sp>
          <p:sp>
            <p:nvSpPr>
              <p:cNvPr name="TextBox 7" id="7"/>
              <p:cNvSpPr txBox="true"/>
              <p:nvPr/>
            </p:nvSpPr>
            <p:spPr>
              <a:xfrm>
                <a:off x="83468" y="-9448"/>
                <a:ext cx="723388" cy="102271"/>
              </a:xfrm>
              <a:prstGeom prst="rect">
                <a:avLst/>
              </a:prstGeom>
            </p:spPr>
            <p:txBody>
              <a:bodyPr anchor="ctr" rtlCol="false" tIns="73603" lIns="73603" bIns="73603" rIns="73603"/>
              <a:lstStyle/>
              <a:p>
                <a:pPr algn="ctr">
                  <a:lnSpc>
                    <a:spcPts val="3038"/>
                  </a:lnSpc>
                </a:pPr>
              </a:p>
            </p:txBody>
          </p:sp>
        </p:grpSp>
        <p:sp>
          <p:nvSpPr>
            <p:cNvPr name="Freeform 8" id="8"/>
            <p:cNvSpPr/>
            <p:nvPr/>
          </p:nvSpPr>
          <p:spPr>
            <a:xfrm flipH="false" flipV="false" rot="0">
              <a:off x="12802081" y="7710150"/>
              <a:ext cx="5899354" cy="8131942"/>
            </a:xfrm>
            <a:custGeom>
              <a:avLst/>
              <a:gdLst/>
              <a:ahLst/>
              <a:cxnLst/>
              <a:rect r="r" b="b" t="t" l="l"/>
              <a:pathLst>
                <a:path h="8131942" w="5899354">
                  <a:moveTo>
                    <a:pt x="0" y="0"/>
                  </a:moveTo>
                  <a:lnTo>
                    <a:pt x="5899354" y="0"/>
                  </a:lnTo>
                  <a:lnTo>
                    <a:pt x="5899354" y="8131942"/>
                  </a:lnTo>
                  <a:lnTo>
                    <a:pt x="0" y="81319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7568320"/>
              <a:ext cx="10384649" cy="7034637"/>
            </a:xfrm>
            <a:prstGeom prst="rect">
              <a:avLst/>
            </a:prstGeom>
          </p:spPr>
          <p:txBody>
            <a:bodyPr anchor="t" rtlCol="false" tIns="0" lIns="0" bIns="0" rIns="0">
              <a:spAutoFit/>
            </a:bodyPr>
            <a:lstStyle/>
            <a:p>
              <a:pPr algn="l">
                <a:lnSpc>
                  <a:spcPts val="12768"/>
                </a:lnSpc>
              </a:pPr>
              <a:r>
                <a:rPr lang="en-US" sz="12768" spc="-638">
                  <a:solidFill>
                    <a:srgbClr val="201E21"/>
                  </a:solidFill>
                  <a:latin typeface="Agrandir Narrow"/>
                  <a:ea typeface="Agrandir Narrow"/>
                  <a:cs typeface="Agrandir Narrow"/>
                  <a:sym typeface="Agrandir Narrow"/>
                </a:rPr>
                <a:t>Website Sc</a:t>
              </a:r>
              <a:r>
                <a:rPr lang="en-US" sz="12768" spc="-638">
                  <a:solidFill>
                    <a:srgbClr val="201E21"/>
                  </a:solidFill>
                  <a:latin typeface="Agrandir Narrow"/>
                  <a:ea typeface="Agrandir Narrow"/>
                  <a:cs typeface="Agrandir Narrow"/>
                  <a:sym typeface="Agrandir Narrow"/>
                </a:rPr>
                <a:t>reens Preview</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DAG6ifQYsCo</dc:identifier>
  <dcterms:modified xsi:type="dcterms:W3CDTF">2011-08-01T06:04:30Z</dcterms:modified>
  <cp:revision>1</cp:revision>
  <dc:title>Eventa Presentation</dc:title>
</cp:coreProperties>
</file>